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4"/>
  </p:sldMasterIdLst>
  <p:notesMasterIdLst>
    <p:notesMasterId r:id="rId8"/>
  </p:notesMasterIdLst>
  <p:sldIdLst>
    <p:sldId id="2147374993" r:id="rId5"/>
    <p:sldId id="2147374994" r:id="rId6"/>
    <p:sldId id="2147374995"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31CDF9-991F-4CDE-85F3-841156644936}" v="11" dt="2023-09-15T14:56:01.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673" autoAdjust="0"/>
  </p:normalViewPr>
  <p:slideViewPr>
    <p:cSldViewPr snapToGrid="0">
      <p:cViewPr varScale="1">
        <p:scale>
          <a:sx n="88" d="100"/>
          <a:sy n="88" d="100"/>
        </p:scale>
        <p:origin x="33" y="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10/11/2023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(formerly MyHealthMath) is available again this year,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Once you reach the platform, you may see an option to view a Claims Snapshot. This feature is available to employees who have been enrolled in one of our health plans. To unlock your Snapshot, you’ll need to enter your subscriber ID, the unique ID found on your health insurance card. Once you enter your ID, Decision Doc will show you which plan will save you the most money, based on your medical and pharmacy usage last year. Claims snapshots can help you make a quick decision about our plans if your health needs for the upcoming year aren’t changing. </a:t>
            </a:r>
          </a:p>
          <a:p>
            <a:pPr marL="171450" indent="-171450">
              <a:buFont typeface="Arial" panose="020B0604020202020204" pitchFamily="34" charset="0"/>
              <a:buChar char="•"/>
            </a:pPr>
            <a:r>
              <a:rPr lang="en-US" dirty="0"/>
              <a:t>Importantly, since health needs do often change, we strongly recommend all employees continue on to step 2 to see an updated report. </a:t>
            </a:r>
          </a:p>
          <a:p>
            <a:pPr marL="171450" indent="-171450">
              <a:buFont typeface="Arial" panose="020B0604020202020204" pitchFamily="34" charset="0"/>
              <a:buChar char="•"/>
            </a:pPr>
            <a:r>
              <a:rPr lang="en-US" dirty="0"/>
              <a:t>In Step 2, 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immediate guidance 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platform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an added bonus, all employees who use Decision Doc will be entered into a $5,000 sweepstakes opportunity. </a:t>
            </a:r>
          </a:p>
          <a:p>
            <a:pPr marL="171450" indent="-171450">
              <a:buFont typeface="Arial" panose="020B0604020202020204" pitchFamily="34" charset="0"/>
              <a:buChar char="•"/>
            </a:pPr>
            <a:r>
              <a:rPr lang="en-US" dirty="0"/>
              <a:t>All you have to do is use Decision Doc to make an informed decision when selecting your health plan.</a:t>
            </a:r>
          </a:p>
          <a:p>
            <a:pPr marL="171450" indent="-171450">
              <a:buFont typeface="Arial" panose="020B0604020202020204" pitchFamily="34" charset="0"/>
              <a:buChar char="•"/>
            </a:pPr>
            <a:r>
              <a:rPr lang="en-US" dirty="0"/>
              <a:t>The team at HYKE is managing this sweepstakes opportunity, so please reach out to them with any questions!</a:t>
            </a:r>
          </a:p>
        </p:txBody>
      </p:sp>
      <p:sp>
        <p:nvSpPr>
          <p:cNvPr id="4" name="Slide Number Placeholder 3"/>
          <p:cNvSpPr>
            <a:spLocks noGrp="1"/>
          </p:cNvSpPr>
          <p:nvPr>
            <p:ph type="sldNum" sz="quarter" idx="5"/>
          </p:nvPr>
        </p:nvSpPr>
        <p:spPr/>
        <p:txBody>
          <a:bodyPr/>
          <a:lstStyle/>
          <a:p>
            <a:fld id="{BE51F54C-0550-4B20-B1A0-255A1BE483CC}" type="slidenum">
              <a:rPr lang="en-US" smtClean="0"/>
              <a:t>3</a:t>
            </a:fld>
            <a:endParaRPr lang="en-US"/>
          </a:p>
        </p:txBody>
      </p:sp>
    </p:spTree>
    <p:extLst>
      <p:ext uri="{BB962C8B-B14F-4D97-AF65-F5344CB8AC3E}">
        <p14:creationId xmlns:p14="http://schemas.microsoft.com/office/powerpoint/2010/main" val="2113939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grpSp>
        <p:nvGrpSpPr>
          <p:cNvPr id="3" name="Graphic 3">
            <a:extLst>
              <a:ext uri="{FF2B5EF4-FFF2-40B4-BE49-F238E27FC236}">
                <a16:creationId xmlns:a16="http://schemas.microsoft.com/office/drawing/2014/main" id="{BB8D8114-BC1D-2E28-8EFA-77B5C8D7AAA3}"/>
              </a:ext>
            </a:extLst>
          </p:cNvPr>
          <p:cNvGrpSpPr/>
          <p:nvPr userDrawn="1"/>
        </p:nvGrpSpPr>
        <p:grpSpPr>
          <a:xfrm>
            <a:off x="6966012" y="2035595"/>
            <a:ext cx="9949465" cy="9949609"/>
            <a:chOff x="6427792" y="1083290"/>
            <a:chExt cx="9949465" cy="9949609"/>
          </a:xfrm>
          <a:noFill/>
        </p:grpSpPr>
        <p:sp>
          <p:nvSpPr>
            <p:cNvPr id="4" name="Freeform 9">
              <a:extLst>
                <a:ext uri="{FF2B5EF4-FFF2-40B4-BE49-F238E27FC236}">
                  <a16:creationId xmlns:a16="http://schemas.microsoft.com/office/drawing/2014/main" id="{6DAF8BFD-6271-6066-6B4C-F111A6058F22}"/>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accent4"/>
              </a:solidFill>
              <a:prstDash val="solid"/>
              <a:miter/>
            </a:ln>
          </p:spPr>
          <p:txBody>
            <a:bodyPr rtlCol="0" anchor="ctr"/>
            <a:lstStyle/>
            <a:p>
              <a:endParaRPr lang="en-US"/>
            </a:p>
          </p:txBody>
        </p:sp>
        <p:sp>
          <p:nvSpPr>
            <p:cNvPr id="5" name="Freeform 10">
              <a:extLst>
                <a:ext uri="{FF2B5EF4-FFF2-40B4-BE49-F238E27FC236}">
                  <a16:creationId xmlns:a16="http://schemas.microsoft.com/office/drawing/2014/main" id="{1CB91C86-E400-CC88-0AD7-95D53641C815}"/>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accent4"/>
              </a:solidFill>
              <a:prstDash val="solid"/>
              <a:miter/>
            </a:ln>
          </p:spPr>
          <p:txBody>
            <a:bodyPr rtlCol="0" anchor="ctr"/>
            <a:lstStyle/>
            <a:p>
              <a:endParaRPr lang="en-US"/>
            </a:p>
          </p:txBody>
        </p:sp>
        <p:sp>
          <p:nvSpPr>
            <p:cNvPr id="6" name="Freeform 11">
              <a:extLst>
                <a:ext uri="{FF2B5EF4-FFF2-40B4-BE49-F238E27FC236}">
                  <a16:creationId xmlns:a16="http://schemas.microsoft.com/office/drawing/2014/main" id="{AE99A89A-F70A-ACA9-27BC-4D76876BBF0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accent4"/>
              </a:solidFill>
              <a:prstDash val="solid"/>
              <a:miter/>
            </a:ln>
          </p:spPr>
          <p:txBody>
            <a:bodyPr rtlCol="0" anchor="ctr"/>
            <a:lstStyle/>
            <a:p>
              <a:endParaRPr lang="en-US"/>
            </a:p>
          </p:txBody>
        </p:sp>
        <p:sp>
          <p:nvSpPr>
            <p:cNvPr id="15" name="Freeform 12">
              <a:extLst>
                <a:ext uri="{FF2B5EF4-FFF2-40B4-BE49-F238E27FC236}">
                  <a16:creationId xmlns:a16="http://schemas.microsoft.com/office/drawing/2014/main" id="{FE59F573-1D9C-A531-3C5E-EB2FC7E0093E}"/>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accent4"/>
              </a:solidFill>
              <a:prstDash val="solid"/>
              <a:miter/>
            </a:ln>
          </p:spPr>
          <p:txBody>
            <a:bodyPr rtlCol="0" anchor="ctr"/>
            <a:lstStyle/>
            <a:p>
              <a:endParaRPr lang="en-US"/>
            </a:p>
          </p:txBody>
        </p:sp>
      </p:grpSp>
    </p:spTree>
    <p:extLst>
      <p:ext uri="{BB962C8B-B14F-4D97-AF65-F5344CB8AC3E}">
        <p14:creationId xmlns:p14="http://schemas.microsoft.com/office/powerpoint/2010/main" val="3602179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7.png"/><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hyperlink" Target="https://www.myhyke.com/2seventybio2024" TargetMode="External"/><Relationship Id="rId10" Type="http://schemas.openxmlformats.org/officeDocument/2006/relationships/image" Target="../media/image34.png"/><Relationship Id="rId4" Type="http://schemas.openxmlformats.org/officeDocument/2006/relationships/image" Target="../media/image31.svg"/><Relationship Id="rId9" Type="http://schemas.openxmlformats.org/officeDocument/2006/relationships/image" Target="../media/image21.svg"/></Relationships>
</file>

<file path=ppt/slides/_rels/slide3.xml.rels><?xml version="1.0" encoding="UTF-8" standalone="yes"?>
<Relationships xmlns="http://schemas.openxmlformats.org/package/2006/relationships"><Relationship Id="rId3" Type="http://schemas.openxmlformats.org/officeDocument/2006/relationships/hyperlink" Target="http://www.myhyke.com/2seventybio2024" TargetMode="External"/><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37.png"/><Relationship Id="rId4" Type="http://schemas.openxmlformats.org/officeDocument/2006/relationships/hyperlink" Target="mailto:questions@letshyk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61367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63829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403348"/>
            <a:ext cx="4374040" cy="333617"/>
          </a:xfrm>
          <a:prstGeom prst="rect">
            <a:avLst/>
          </a:prstGeom>
        </p:spPr>
        <p:txBody>
          <a:bodyPr vert="horz" lIns="91440" tIns="45720" rIns="91440" bIns="45720" rtlCol="0">
            <a:normAutofit fontScale="92500" lnSpcReduction="100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0178" y="5336308"/>
            <a:ext cx="467695" cy="46769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56454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pic>
        <p:nvPicPr>
          <p:cNvPr id="4" name="Picture 3" descr="A black and white logo&#10;&#10;Description automatically generated">
            <a:extLst>
              <a:ext uri="{FF2B5EF4-FFF2-40B4-BE49-F238E27FC236}">
                <a16:creationId xmlns:a16="http://schemas.microsoft.com/office/drawing/2014/main" id="{34081802-77EE-9A51-C9B2-0FACBD65A8C4}"/>
              </a:ext>
            </a:extLst>
          </p:cNvPr>
          <p:cNvPicPr>
            <a:picLocks noChangeAspect="1"/>
          </p:cNvPicPr>
          <p:nvPr/>
        </p:nvPicPr>
        <p:blipFill>
          <a:blip r:embed="rId10"/>
          <a:stretch>
            <a:fillRect/>
          </a:stretch>
        </p:blipFill>
        <p:spPr>
          <a:xfrm>
            <a:off x="746793" y="160919"/>
            <a:ext cx="2283486" cy="631693"/>
          </a:xfrm>
          <a:prstGeom prst="rect">
            <a:avLst/>
          </a:prstGeom>
        </p:spPr>
      </p:pic>
    </p:spTree>
    <p:extLst>
      <p:ext uri="{BB962C8B-B14F-4D97-AF65-F5344CB8AC3E}">
        <p14:creationId xmlns:p14="http://schemas.microsoft.com/office/powerpoint/2010/main" val="111225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47847" y="-70415"/>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grpSp>
        <p:nvGrpSpPr>
          <p:cNvPr id="33" name="Group 32">
            <a:extLst>
              <a:ext uri="{FF2B5EF4-FFF2-40B4-BE49-F238E27FC236}">
                <a16:creationId xmlns:a16="http://schemas.microsoft.com/office/drawing/2014/main" id="{B256C4EB-10EB-C9C6-CD2C-E503CB595AF7}"/>
              </a:ext>
            </a:extLst>
          </p:cNvPr>
          <p:cNvGrpSpPr/>
          <p:nvPr/>
        </p:nvGrpSpPr>
        <p:grpSpPr>
          <a:xfrm>
            <a:off x="3874993" y="4240153"/>
            <a:ext cx="453379" cy="413711"/>
            <a:chOff x="3874993" y="4240153"/>
            <a:chExt cx="453379" cy="413711"/>
          </a:xfrm>
        </p:grpSpPr>
        <p:sp>
          <p:nvSpPr>
            <p:cNvPr id="11" name="object 8">
              <a:extLst>
                <a:ext uri="{FF2B5EF4-FFF2-40B4-BE49-F238E27FC236}">
                  <a16:creationId xmlns:a16="http://schemas.microsoft.com/office/drawing/2014/main" id="{4FADA17F-66C2-7017-0DEB-F57BAA54C38F}"/>
                </a:ext>
              </a:extLst>
            </p:cNvPr>
            <p:cNvSpPr/>
            <p:nvPr/>
          </p:nvSpPr>
          <p:spPr>
            <a:xfrm>
              <a:off x="3874993" y="4280050"/>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265507" y="4240153"/>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Group 58">
            <a:extLst>
              <a:ext uri="{FF2B5EF4-FFF2-40B4-BE49-F238E27FC236}">
                <a16:creationId xmlns:a16="http://schemas.microsoft.com/office/drawing/2014/main" id="{9D145342-BCC3-BED3-27AD-9133044D9BA7}"/>
              </a:ext>
            </a:extLst>
          </p:cNvPr>
          <p:cNvGrpSpPr/>
          <p:nvPr/>
        </p:nvGrpSpPr>
        <p:grpSpPr>
          <a:xfrm>
            <a:off x="8099635" y="4547541"/>
            <a:ext cx="335952" cy="432648"/>
            <a:chOff x="8099635" y="4547541"/>
            <a:chExt cx="335952" cy="432648"/>
          </a:xfrm>
        </p:grpSpPr>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89030" y="3349943"/>
            <a:ext cx="3024477" cy="687368"/>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View your Claims Snapshot. </a:t>
            </a:r>
            <a:r>
              <a:rPr kumimoji="0" lang="en-US" sz="1100"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Some employees may see an option to view a Claims snapshot, which compares your health plan options based on your past health care usage (your claims).</a:t>
            </a:r>
            <a:endParaRPr kumimoji="0" sz="1100"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785584" y="3357032"/>
            <a:ext cx="3026664" cy="520655"/>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Answer some questions. </a:t>
            </a:r>
            <a:r>
              <a:rPr kumimoji="0" lang="en-US" sz="1100"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Answer questions (online or over the phone) about your upcoming medical and pharmacy needs. </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470644" y="2956379"/>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77493" y="1942112"/>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dirty="0">
                <a:solidFill>
                  <a:srgbClr val="2C2C2C"/>
                </a:solidFill>
                <a:latin typeface="Ambit" panose="00000500000000000000" pitchFamily="50" charset="0"/>
                <a:ea typeface="Open Sans" pitchFamily="2" charset="0"/>
                <a:cs typeface="Open Sans" pitchFamily="2" charset="0"/>
                <a:hlinkClick r:id="rId5"/>
              </a:rPr>
              <a:t>www.myhyke.com/2seventybio2024</a:t>
            </a:r>
            <a:endParaRPr kumimoji="0" sz="16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grpSp>
        <p:nvGrpSpPr>
          <p:cNvPr id="58" name="Group 57">
            <a:extLst>
              <a:ext uri="{FF2B5EF4-FFF2-40B4-BE49-F238E27FC236}">
                <a16:creationId xmlns:a16="http://schemas.microsoft.com/office/drawing/2014/main" id="{75F06DF2-28D5-F850-91D4-AD5DD8AE21D4}"/>
              </a:ext>
            </a:extLst>
          </p:cNvPr>
          <p:cNvGrpSpPr/>
          <p:nvPr/>
        </p:nvGrpSpPr>
        <p:grpSpPr>
          <a:xfrm>
            <a:off x="4638171" y="4152127"/>
            <a:ext cx="3278326" cy="2482951"/>
            <a:chOff x="4638171" y="4152127"/>
            <a:chExt cx="3278326" cy="2482951"/>
          </a:xfrm>
        </p:grpSpPr>
        <p:pic>
          <p:nvPicPr>
            <p:cNvPr id="32" name="Picture 31" descr="Graphical user interface, application, Word&#10;&#10;Description automatically generated">
              <a:extLst>
                <a:ext uri="{FF2B5EF4-FFF2-40B4-BE49-F238E27FC236}">
                  <a16:creationId xmlns:a16="http://schemas.microsoft.com/office/drawing/2014/main" id="{2D69EB6B-C6AE-DD70-AB76-9E0997B41E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8171" y="4152127"/>
              <a:ext cx="3278326" cy="2482951"/>
            </a:xfrm>
            <a:prstGeom prst="rect">
              <a:avLst/>
            </a:prstGeom>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4756043" y="4325033"/>
              <a:ext cx="3085747" cy="2162853"/>
            </a:xfrm>
            <a:prstGeom prst="rect">
              <a:avLst/>
            </a:prstGeom>
          </p:spPr>
        </p:pic>
      </p:grpSp>
      <p:sp>
        <p:nvSpPr>
          <p:cNvPr id="48" name="object 19">
            <a:extLst>
              <a:ext uri="{FF2B5EF4-FFF2-40B4-BE49-F238E27FC236}">
                <a16:creationId xmlns:a16="http://schemas.microsoft.com/office/drawing/2014/main" id="{7E41F429-51DA-A860-9418-0C3F24F86D37}"/>
              </a:ext>
            </a:extLst>
          </p:cNvPr>
          <p:cNvSpPr txBox="1"/>
          <p:nvPr/>
        </p:nvSpPr>
        <p:spPr>
          <a:xfrm>
            <a:off x="8944109" y="3349943"/>
            <a:ext cx="2949748" cy="687368"/>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Receive an instant report showing which plan will save you the most money. </a:t>
            </a:r>
            <a:r>
              <a:rPr lang="en-US" sz="1100" dirty="0">
                <a:solidFill>
                  <a:prstClr val="black"/>
                </a:solidFill>
                <a:latin typeface="Ambit Light" panose="00000400000000000000" pitchFamily="50" charset="0"/>
                <a:ea typeface="Open Sans" pitchFamily="2" charset="0"/>
                <a:cs typeface="Open Sans" pitchFamily="2" charset="0"/>
              </a:rPr>
              <a:t>Save this report and used it to make an informed health plan selection!</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grpSp>
        <p:nvGrpSpPr>
          <p:cNvPr id="37" name="Group 36">
            <a:extLst>
              <a:ext uri="{FF2B5EF4-FFF2-40B4-BE49-F238E27FC236}">
                <a16:creationId xmlns:a16="http://schemas.microsoft.com/office/drawing/2014/main" id="{04921CE9-7563-D095-1CB6-22C3B9EA5BDE}"/>
              </a:ext>
            </a:extLst>
          </p:cNvPr>
          <p:cNvGrpSpPr/>
          <p:nvPr/>
        </p:nvGrpSpPr>
        <p:grpSpPr>
          <a:xfrm>
            <a:off x="192459" y="3308777"/>
            <a:ext cx="556370" cy="622827"/>
            <a:chOff x="166217" y="3300750"/>
            <a:chExt cx="556370" cy="622827"/>
          </a:xfrm>
        </p:grpSpPr>
        <p:grpSp>
          <p:nvGrpSpPr>
            <p:cNvPr id="34" name="Group 33">
              <a:extLst>
                <a:ext uri="{FF2B5EF4-FFF2-40B4-BE49-F238E27FC236}">
                  <a16:creationId xmlns:a16="http://schemas.microsoft.com/office/drawing/2014/main" id="{0584DA52-CE86-D15B-461C-622A5D83E581}"/>
                </a:ext>
              </a:extLst>
            </p:cNvPr>
            <p:cNvGrpSpPr/>
            <p:nvPr/>
          </p:nvGrpSpPr>
          <p:grpSpPr>
            <a:xfrm>
              <a:off x="166217" y="3300750"/>
              <a:ext cx="556370" cy="622827"/>
              <a:chOff x="4965957" y="1532475"/>
              <a:chExt cx="2260085" cy="2260085"/>
            </a:xfrm>
          </p:grpSpPr>
          <p:pic>
            <p:nvPicPr>
              <p:cNvPr id="35" name="Graphic 34">
                <a:extLst>
                  <a:ext uri="{FF2B5EF4-FFF2-40B4-BE49-F238E27FC236}">
                    <a16:creationId xmlns:a16="http://schemas.microsoft.com/office/drawing/2014/main" id="{1F7AE1EE-380E-6CD1-2180-E7620172ECB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65957" y="1532475"/>
                <a:ext cx="2260085" cy="2260085"/>
              </a:xfrm>
              <a:prstGeom prst="rect">
                <a:avLst/>
              </a:prstGeom>
            </p:spPr>
          </p:pic>
          <p:sp>
            <p:nvSpPr>
              <p:cNvPr id="36" name="Title 1">
                <a:extLst>
                  <a:ext uri="{FF2B5EF4-FFF2-40B4-BE49-F238E27FC236}">
                    <a16:creationId xmlns:a16="http://schemas.microsoft.com/office/drawing/2014/main" id="{2FB50D09-AC07-D7A7-1FFF-CEAA666DF5E1}"/>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dirty="0">
                  <a:latin typeface="Ambit" pitchFamily="2" charset="0"/>
                </a:endParaRPr>
              </a:p>
            </p:txBody>
          </p:sp>
        </p:grpSp>
        <p:sp>
          <p:nvSpPr>
            <p:cNvPr id="52" name="TextBox 51">
              <a:extLst>
                <a:ext uri="{FF2B5EF4-FFF2-40B4-BE49-F238E27FC236}">
                  <a16:creationId xmlns:a16="http://schemas.microsoft.com/office/drawing/2014/main" id="{7220E254-074B-094D-9CA8-84AA30F84D97}"/>
                </a:ext>
              </a:extLst>
            </p:cNvPr>
            <p:cNvSpPr txBox="1"/>
            <p:nvPr/>
          </p:nvSpPr>
          <p:spPr>
            <a:xfrm>
              <a:off x="290406" y="3425900"/>
              <a:ext cx="312338" cy="369332"/>
            </a:xfrm>
            <a:prstGeom prst="rect">
              <a:avLst/>
            </a:prstGeom>
            <a:noFill/>
          </p:spPr>
          <p:txBody>
            <a:bodyPr wrap="square" rtlCol="0">
              <a:spAutoFit/>
            </a:bodyPr>
            <a:lstStyle/>
            <a:p>
              <a:r>
                <a:rPr lang="en-US" dirty="0">
                  <a:latin typeface="Ambit" panose="00000500000000000000" pitchFamily="50" charset="0"/>
                </a:rPr>
                <a:t>1</a:t>
              </a:r>
            </a:p>
          </p:txBody>
        </p:sp>
      </p:gr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57" name="Group 56">
            <a:extLst>
              <a:ext uri="{FF2B5EF4-FFF2-40B4-BE49-F238E27FC236}">
                <a16:creationId xmlns:a16="http://schemas.microsoft.com/office/drawing/2014/main" id="{5BEEECF6-79A0-C706-8D25-F27DF4EB3C9B}"/>
              </a:ext>
            </a:extLst>
          </p:cNvPr>
          <p:cNvGrpSpPr/>
          <p:nvPr/>
        </p:nvGrpSpPr>
        <p:grpSpPr>
          <a:xfrm>
            <a:off x="8615531" y="4152126"/>
            <a:ext cx="3278326" cy="2482951"/>
            <a:chOff x="8615531" y="4152126"/>
            <a:chExt cx="3278326" cy="2482951"/>
          </a:xfrm>
        </p:grpSpPr>
        <p:pic>
          <p:nvPicPr>
            <p:cNvPr id="46" name="Picture 45" descr="Graphical user interface, application, Word&#10;&#10;Description automatically generated">
              <a:extLst>
                <a:ext uri="{FF2B5EF4-FFF2-40B4-BE49-F238E27FC236}">
                  <a16:creationId xmlns:a16="http://schemas.microsoft.com/office/drawing/2014/main" id="{01F7B311-192A-69F0-46AD-14C5AFC34D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5531" y="4152126"/>
              <a:ext cx="3278326" cy="2482951"/>
            </a:xfrm>
            <a:prstGeom prst="rect">
              <a:avLst/>
            </a:prstGeom>
          </p:spPr>
        </p:pic>
        <p:grpSp>
          <p:nvGrpSpPr>
            <p:cNvPr id="25" name="Group 24">
              <a:extLst>
                <a:ext uri="{FF2B5EF4-FFF2-40B4-BE49-F238E27FC236}">
                  <a16:creationId xmlns:a16="http://schemas.microsoft.com/office/drawing/2014/main" id="{3F400B58-5776-9DDA-6035-CCE5DB35AD61}"/>
                </a:ext>
              </a:extLst>
            </p:cNvPr>
            <p:cNvGrpSpPr/>
            <p:nvPr/>
          </p:nvGrpSpPr>
          <p:grpSpPr>
            <a:xfrm>
              <a:off x="8711425" y="4389116"/>
              <a:ext cx="3088691" cy="2040849"/>
              <a:chOff x="4560522" y="3967558"/>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10"/>
              <a:stretch>
                <a:fillRect/>
              </a:stretch>
            </p:blipFill>
            <p:spPr>
              <a:xfrm>
                <a:off x="4560522" y="3967558"/>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grpSp>
        <p:nvGrpSpPr>
          <p:cNvPr id="14" name="Group 13">
            <a:extLst>
              <a:ext uri="{FF2B5EF4-FFF2-40B4-BE49-F238E27FC236}">
                <a16:creationId xmlns:a16="http://schemas.microsoft.com/office/drawing/2014/main" id="{E59F3B18-D63C-684D-F649-9B102DA99096}"/>
              </a:ext>
            </a:extLst>
          </p:cNvPr>
          <p:cNvGrpSpPr/>
          <p:nvPr/>
        </p:nvGrpSpPr>
        <p:grpSpPr>
          <a:xfrm>
            <a:off x="660811" y="4152128"/>
            <a:ext cx="3278326" cy="2482951"/>
            <a:chOff x="643397" y="3587334"/>
            <a:chExt cx="3698239" cy="3051367"/>
          </a:xfrm>
        </p:grpSpPr>
        <p:pic>
          <p:nvPicPr>
            <p:cNvPr id="17" name="Picture 16" descr="Graphical user interface, application, Word&#10;&#10;Description automatically generated">
              <a:extLst>
                <a:ext uri="{FF2B5EF4-FFF2-40B4-BE49-F238E27FC236}">
                  <a16:creationId xmlns:a16="http://schemas.microsoft.com/office/drawing/2014/main" id="{AFFADC9C-E0A3-617C-BB1E-640D8BF85B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397" y="3587334"/>
              <a:ext cx="3698239" cy="3051367"/>
            </a:xfrm>
            <a:prstGeom prst="rect">
              <a:avLst/>
            </a:prstGeom>
          </p:spPr>
        </p:pic>
        <p:pic>
          <p:nvPicPr>
            <p:cNvPr id="16" name="Picture 15">
              <a:extLst>
                <a:ext uri="{FF2B5EF4-FFF2-40B4-BE49-F238E27FC236}">
                  <a16:creationId xmlns:a16="http://schemas.microsoft.com/office/drawing/2014/main" id="{442E0730-9F52-E3C2-6A81-D462B341D22E}"/>
                </a:ext>
              </a:extLst>
            </p:cNvPr>
            <p:cNvPicPr>
              <a:picLocks noChangeAspect="1"/>
            </p:cNvPicPr>
            <p:nvPr/>
          </p:nvPicPr>
          <p:blipFill>
            <a:blip r:embed="rId11"/>
            <a:stretch>
              <a:fillRect/>
            </a:stretch>
          </p:blipFill>
          <p:spPr>
            <a:xfrm>
              <a:off x="748512" y="4087093"/>
              <a:ext cx="3474877" cy="2183486"/>
            </a:xfrm>
            <a:prstGeom prst="rect">
              <a:avLst/>
            </a:prstGeom>
          </p:spPr>
        </p:pic>
      </p:grpSp>
      <p:grpSp>
        <p:nvGrpSpPr>
          <p:cNvPr id="38" name="Group 37">
            <a:extLst>
              <a:ext uri="{FF2B5EF4-FFF2-40B4-BE49-F238E27FC236}">
                <a16:creationId xmlns:a16="http://schemas.microsoft.com/office/drawing/2014/main" id="{02B790A8-F904-86A9-EF41-15E16058CAE2}"/>
              </a:ext>
            </a:extLst>
          </p:cNvPr>
          <p:cNvGrpSpPr/>
          <p:nvPr/>
        </p:nvGrpSpPr>
        <p:grpSpPr>
          <a:xfrm>
            <a:off x="4204787" y="3302698"/>
            <a:ext cx="556370" cy="622827"/>
            <a:chOff x="166217" y="3300750"/>
            <a:chExt cx="556370" cy="622827"/>
          </a:xfrm>
        </p:grpSpPr>
        <p:grpSp>
          <p:nvGrpSpPr>
            <p:cNvPr id="39" name="Group 38">
              <a:extLst>
                <a:ext uri="{FF2B5EF4-FFF2-40B4-BE49-F238E27FC236}">
                  <a16:creationId xmlns:a16="http://schemas.microsoft.com/office/drawing/2014/main" id="{3850D701-A5EA-2094-329E-6305FE13B249}"/>
                </a:ext>
              </a:extLst>
            </p:cNvPr>
            <p:cNvGrpSpPr/>
            <p:nvPr/>
          </p:nvGrpSpPr>
          <p:grpSpPr>
            <a:xfrm>
              <a:off x="166217" y="3300750"/>
              <a:ext cx="556370" cy="622827"/>
              <a:chOff x="4965957" y="1532475"/>
              <a:chExt cx="2260085" cy="2260085"/>
            </a:xfrm>
          </p:grpSpPr>
          <p:pic>
            <p:nvPicPr>
              <p:cNvPr id="44" name="Graphic 43">
                <a:extLst>
                  <a:ext uri="{FF2B5EF4-FFF2-40B4-BE49-F238E27FC236}">
                    <a16:creationId xmlns:a16="http://schemas.microsoft.com/office/drawing/2014/main" id="{4EA512F6-E2FA-4E06-A8B3-894377E090B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65957" y="1532475"/>
                <a:ext cx="2260085" cy="2260085"/>
              </a:xfrm>
              <a:prstGeom prst="rect">
                <a:avLst/>
              </a:prstGeom>
            </p:spPr>
          </p:pic>
          <p:sp>
            <p:nvSpPr>
              <p:cNvPr id="45" name="Title 1">
                <a:extLst>
                  <a:ext uri="{FF2B5EF4-FFF2-40B4-BE49-F238E27FC236}">
                    <a16:creationId xmlns:a16="http://schemas.microsoft.com/office/drawing/2014/main" id="{9FC95D2E-965F-AABB-048B-8A6783653415}"/>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dirty="0">
                  <a:latin typeface="Ambit" pitchFamily="2" charset="0"/>
                </a:endParaRPr>
              </a:p>
            </p:txBody>
          </p:sp>
        </p:grpSp>
        <p:sp>
          <p:nvSpPr>
            <p:cNvPr id="40" name="TextBox 39">
              <a:extLst>
                <a:ext uri="{FF2B5EF4-FFF2-40B4-BE49-F238E27FC236}">
                  <a16:creationId xmlns:a16="http://schemas.microsoft.com/office/drawing/2014/main" id="{E86A245E-1C7F-3F13-2EBC-97341F5138F2}"/>
                </a:ext>
              </a:extLst>
            </p:cNvPr>
            <p:cNvSpPr txBox="1"/>
            <p:nvPr/>
          </p:nvSpPr>
          <p:spPr>
            <a:xfrm>
              <a:off x="290406" y="3425900"/>
              <a:ext cx="312338" cy="369332"/>
            </a:xfrm>
            <a:prstGeom prst="rect">
              <a:avLst/>
            </a:prstGeom>
            <a:noFill/>
          </p:spPr>
          <p:txBody>
            <a:bodyPr wrap="square" rtlCol="0">
              <a:spAutoFit/>
            </a:bodyPr>
            <a:lstStyle/>
            <a:p>
              <a:r>
                <a:rPr lang="en-US" dirty="0">
                  <a:latin typeface="Ambit" panose="00000500000000000000" pitchFamily="50" charset="0"/>
                </a:rPr>
                <a:t>2</a:t>
              </a:r>
            </a:p>
          </p:txBody>
        </p:sp>
      </p:grpSp>
      <p:grpSp>
        <p:nvGrpSpPr>
          <p:cNvPr id="49" name="Group 48">
            <a:extLst>
              <a:ext uri="{FF2B5EF4-FFF2-40B4-BE49-F238E27FC236}">
                <a16:creationId xmlns:a16="http://schemas.microsoft.com/office/drawing/2014/main" id="{2CF46723-0C85-6A7E-BCBA-B2C690D129F6}"/>
              </a:ext>
            </a:extLst>
          </p:cNvPr>
          <p:cNvGrpSpPr/>
          <p:nvPr/>
        </p:nvGrpSpPr>
        <p:grpSpPr>
          <a:xfrm>
            <a:off x="8388902" y="3306572"/>
            <a:ext cx="556370" cy="622827"/>
            <a:chOff x="166217" y="3300750"/>
            <a:chExt cx="556370" cy="622827"/>
          </a:xfrm>
        </p:grpSpPr>
        <p:grpSp>
          <p:nvGrpSpPr>
            <p:cNvPr id="50" name="Group 49">
              <a:extLst>
                <a:ext uri="{FF2B5EF4-FFF2-40B4-BE49-F238E27FC236}">
                  <a16:creationId xmlns:a16="http://schemas.microsoft.com/office/drawing/2014/main" id="{466ECCBE-EE23-C8AC-F1F3-BB6E6C457E7B}"/>
                </a:ext>
              </a:extLst>
            </p:cNvPr>
            <p:cNvGrpSpPr/>
            <p:nvPr/>
          </p:nvGrpSpPr>
          <p:grpSpPr>
            <a:xfrm>
              <a:off x="166217" y="3300750"/>
              <a:ext cx="556370" cy="622827"/>
              <a:chOff x="4965957" y="1532475"/>
              <a:chExt cx="2260085" cy="2260085"/>
            </a:xfrm>
          </p:grpSpPr>
          <p:pic>
            <p:nvPicPr>
              <p:cNvPr id="55" name="Graphic 54">
                <a:extLst>
                  <a:ext uri="{FF2B5EF4-FFF2-40B4-BE49-F238E27FC236}">
                    <a16:creationId xmlns:a16="http://schemas.microsoft.com/office/drawing/2014/main" id="{C3A45172-37DF-A93D-38A0-F1D9CD0E056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65957" y="1532475"/>
                <a:ext cx="2260085" cy="2260085"/>
              </a:xfrm>
              <a:prstGeom prst="rect">
                <a:avLst/>
              </a:prstGeom>
            </p:spPr>
          </p:pic>
          <p:sp>
            <p:nvSpPr>
              <p:cNvPr id="56" name="Title 1">
                <a:extLst>
                  <a:ext uri="{FF2B5EF4-FFF2-40B4-BE49-F238E27FC236}">
                    <a16:creationId xmlns:a16="http://schemas.microsoft.com/office/drawing/2014/main" id="{D4BB4FD9-172D-8C85-97A6-14ED1E70788B}"/>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dirty="0">
                  <a:latin typeface="Ambit" pitchFamily="2" charset="0"/>
                </a:endParaRPr>
              </a:p>
            </p:txBody>
          </p:sp>
        </p:grpSp>
        <p:sp>
          <p:nvSpPr>
            <p:cNvPr id="54" name="TextBox 53">
              <a:extLst>
                <a:ext uri="{FF2B5EF4-FFF2-40B4-BE49-F238E27FC236}">
                  <a16:creationId xmlns:a16="http://schemas.microsoft.com/office/drawing/2014/main" id="{71F2E947-ECAA-6EDD-598A-9E982299B0B1}"/>
                </a:ext>
              </a:extLst>
            </p:cNvPr>
            <p:cNvSpPr txBox="1"/>
            <p:nvPr/>
          </p:nvSpPr>
          <p:spPr>
            <a:xfrm>
              <a:off x="290406" y="3425900"/>
              <a:ext cx="312338" cy="369332"/>
            </a:xfrm>
            <a:prstGeom prst="rect">
              <a:avLst/>
            </a:prstGeom>
            <a:noFill/>
          </p:spPr>
          <p:txBody>
            <a:bodyPr wrap="square" rtlCol="0">
              <a:spAutoFit/>
            </a:bodyPr>
            <a:lstStyle/>
            <a:p>
              <a:r>
                <a:rPr lang="en-US" dirty="0">
                  <a:latin typeface="Ambit" panose="00000500000000000000" pitchFamily="50" charset="0"/>
                </a:rPr>
                <a:t>3</a:t>
              </a:r>
            </a:p>
          </p:txBody>
        </p:sp>
      </p:grpSp>
      <p:grpSp>
        <p:nvGrpSpPr>
          <p:cNvPr id="3" name="Group 2">
            <a:extLst>
              <a:ext uri="{FF2B5EF4-FFF2-40B4-BE49-F238E27FC236}">
                <a16:creationId xmlns:a16="http://schemas.microsoft.com/office/drawing/2014/main" id="{9F098972-7BD4-8A91-97FE-68202DDE2846}"/>
              </a:ext>
            </a:extLst>
          </p:cNvPr>
          <p:cNvGrpSpPr/>
          <p:nvPr/>
        </p:nvGrpSpPr>
        <p:grpSpPr>
          <a:xfrm>
            <a:off x="8067359" y="94624"/>
            <a:ext cx="3322387" cy="2505510"/>
            <a:chOff x="5452781" y="155567"/>
            <a:chExt cx="14159743" cy="9091875"/>
          </a:xfrm>
        </p:grpSpPr>
        <p:pic>
          <p:nvPicPr>
            <p:cNvPr id="15" name="Graphic 14">
              <a:extLst>
                <a:ext uri="{FF2B5EF4-FFF2-40B4-BE49-F238E27FC236}">
                  <a16:creationId xmlns:a16="http://schemas.microsoft.com/office/drawing/2014/main" id="{13B12369-7F14-A70B-B84E-B2B903C0C81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02015" y="155567"/>
              <a:ext cx="10810509" cy="9091875"/>
            </a:xfrm>
            <a:prstGeom prst="rect">
              <a:avLst/>
            </a:prstGeom>
          </p:spPr>
        </p:pic>
        <p:sp>
          <p:nvSpPr>
            <p:cNvPr id="23" name="Title 1">
              <a:extLst>
                <a:ext uri="{FF2B5EF4-FFF2-40B4-BE49-F238E27FC236}">
                  <a16:creationId xmlns:a16="http://schemas.microsoft.com/office/drawing/2014/main" id="{38605E9C-2B6A-6FA6-D929-65CA12E305C2}"/>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dirty="0">
                <a:latin typeface="Ambit" pitchFamily="2" charset="0"/>
              </a:endParaRPr>
            </a:p>
          </p:txBody>
        </p:sp>
      </p:grpSp>
      <p:sp>
        <p:nvSpPr>
          <p:cNvPr id="24" name="Rectangle 23">
            <a:extLst>
              <a:ext uri="{FF2B5EF4-FFF2-40B4-BE49-F238E27FC236}">
                <a16:creationId xmlns:a16="http://schemas.microsoft.com/office/drawing/2014/main" id="{60FBB803-2081-201D-E6E2-09082915A5A6}"/>
              </a:ext>
            </a:extLst>
          </p:cNvPr>
          <p:cNvSpPr/>
          <p:nvPr/>
        </p:nvSpPr>
        <p:spPr>
          <a:xfrm>
            <a:off x="613114" y="1818386"/>
            <a:ext cx="1001751" cy="92765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12" cstate="print"/>
          <a:stretch>
            <a:fillRect/>
          </a:stretch>
        </p:blipFill>
        <p:spPr>
          <a:xfrm>
            <a:off x="9215990" y="909311"/>
            <a:ext cx="1810976" cy="876136"/>
          </a:xfrm>
          <a:prstGeom prst="rect">
            <a:avLst/>
          </a:prstGeom>
        </p:spPr>
      </p:pic>
      <p:pic>
        <p:nvPicPr>
          <p:cNvPr id="26" name="Picture 25" descr="A black background with a black rectangle&#10;&#10;Description automatically generated">
            <a:extLst>
              <a:ext uri="{FF2B5EF4-FFF2-40B4-BE49-F238E27FC236}">
                <a16:creationId xmlns:a16="http://schemas.microsoft.com/office/drawing/2014/main" id="{C2164267-1BEE-12FC-C1D4-7EC35E4037F0}"/>
              </a:ext>
            </a:extLst>
          </p:cNvPr>
          <p:cNvPicPr>
            <a:picLocks noChangeAspect="1"/>
          </p:cNvPicPr>
          <p:nvPr/>
        </p:nvPicPr>
        <p:blipFill>
          <a:blip r:embed="rId13"/>
          <a:stretch>
            <a:fillRect/>
          </a:stretch>
        </p:blipFill>
        <p:spPr>
          <a:xfrm>
            <a:off x="628986" y="1795446"/>
            <a:ext cx="1001751" cy="1001751"/>
          </a:xfrm>
          <a:prstGeom prst="rect">
            <a:avLst/>
          </a:prstGeom>
        </p:spPr>
      </p:pic>
    </p:spTree>
    <p:extLst>
      <p:ext uri="{BB962C8B-B14F-4D97-AF65-F5344CB8AC3E}">
        <p14:creationId xmlns:p14="http://schemas.microsoft.com/office/powerpoint/2010/main" val="64880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33C8C48-55DC-F6B9-D77F-775DB51D0F2E}"/>
              </a:ext>
            </a:extLst>
          </p:cNvPr>
          <p:cNvSpPr>
            <a:spLocks noGrp="1"/>
          </p:cNvSpPr>
          <p:nvPr>
            <p:ph type="body" sz="quarter" idx="12"/>
          </p:nvPr>
        </p:nvSpPr>
        <p:spPr>
          <a:xfrm>
            <a:off x="598449" y="1924286"/>
            <a:ext cx="6620036" cy="2308845"/>
          </a:xfrm>
        </p:spPr>
        <p:txBody>
          <a:bodyPr/>
          <a:lstStyle/>
          <a:p>
            <a:pPr algn="l"/>
            <a:r>
              <a:rPr lang="en-US" sz="2800" b="1" i="0" u="none" strike="noStrike" baseline="0" dirty="0">
                <a:solidFill>
                  <a:schemeClr val="tx1"/>
                </a:solidFill>
                <a:latin typeface="Ambit" panose="00000500000000000000" pitchFamily="50" charset="0"/>
              </a:rPr>
              <a:t>$5,000 Sweepstakes* Opportunity</a:t>
            </a:r>
          </a:p>
          <a:p>
            <a:pPr algn="l"/>
            <a:r>
              <a:rPr lang="en-US" sz="2800" dirty="0">
                <a:solidFill>
                  <a:schemeClr val="tx1"/>
                </a:solidFill>
                <a:latin typeface="Ambit" panose="00000500000000000000" pitchFamily="50" charset="0"/>
              </a:rPr>
              <a:t>All employees who use Decision Doc during Open Enrollment will automatically be entered into a $5,000 Sweepstakes.</a:t>
            </a:r>
          </a:p>
          <a:p>
            <a:pPr marL="342900" indent="-342900" algn="l">
              <a:buFont typeface="Arial" panose="020B0604020202020204" pitchFamily="34" charset="0"/>
              <a:buChar char="•"/>
            </a:pPr>
            <a:endParaRPr lang="en-US" sz="3200" dirty="0">
              <a:solidFill>
                <a:schemeClr val="tx1"/>
              </a:solidFill>
              <a:latin typeface="Ambit" panose="00000500000000000000" pitchFamily="50" charset="0"/>
            </a:endParaRPr>
          </a:p>
        </p:txBody>
      </p:sp>
      <p:sp>
        <p:nvSpPr>
          <p:cNvPr id="5" name="Title 4">
            <a:extLst>
              <a:ext uri="{FF2B5EF4-FFF2-40B4-BE49-F238E27FC236}">
                <a16:creationId xmlns:a16="http://schemas.microsoft.com/office/drawing/2014/main" id="{A0B9BBB9-7D37-40F8-1C8F-834177F8334B}"/>
              </a:ext>
            </a:extLst>
          </p:cNvPr>
          <p:cNvSpPr>
            <a:spLocks noGrp="1"/>
          </p:cNvSpPr>
          <p:nvPr>
            <p:ph type="ctrTitle"/>
          </p:nvPr>
        </p:nvSpPr>
        <p:spPr/>
        <p:txBody>
          <a:bodyPr/>
          <a:lstStyle/>
          <a:p>
            <a:r>
              <a:rPr lang="en-US" dirty="0"/>
              <a:t>A chance to win BIG</a:t>
            </a:r>
          </a:p>
        </p:txBody>
      </p:sp>
      <p:sp>
        <p:nvSpPr>
          <p:cNvPr id="3" name="object 16">
            <a:extLst>
              <a:ext uri="{FF2B5EF4-FFF2-40B4-BE49-F238E27FC236}">
                <a16:creationId xmlns:a16="http://schemas.microsoft.com/office/drawing/2014/main" id="{59BAD062-5EE5-0905-FF76-B99E3E720113}"/>
              </a:ext>
            </a:extLst>
          </p:cNvPr>
          <p:cNvSpPr txBox="1"/>
          <p:nvPr/>
        </p:nvSpPr>
        <p:spPr>
          <a:xfrm>
            <a:off x="1779572" y="4233131"/>
            <a:ext cx="9258542" cy="1069908"/>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8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2800" dirty="0">
                <a:solidFill>
                  <a:srgbClr val="2C2C2C"/>
                </a:solidFill>
                <a:latin typeface="Ambit" panose="00000500000000000000" pitchFamily="50" charset="0"/>
                <a:ea typeface="Open Sans" pitchFamily="2" charset="0"/>
                <a:cs typeface="Open Sans" pitchFamily="2" charset="0"/>
                <a:hlinkClick r:id="rId3"/>
              </a:rPr>
              <a:t>www.myhyke.com/2seventybio2024</a:t>
            </a:r>
            <a:r>
              <a:rPr lang="en-US" sz="2800" dirty="0">
                <a:solidFill>
                  <a:srgbClr val="2C2C2C"/>
                </a:solidFill>
                <a:latin typeface="Ambit" panose="00000500000000000000" pitchFamily="50" charset="0"/>
                <a:ea typeface="Open Sans" pitchFamily="2" charset="0"/>
                <a:cs typeface="Open Sans" pitchFamily="2" charset="0"/>
              </a:rPr>
              <a:t> </a:t>
            </a:r>
            <a:endParaRPr kumimoji="0" sz="28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4" name="Rectangle 3">
            <a:extLst>
              <a:ext uri="{FF2B5EF4-FFF2-40B4-BE49-F238E27FC236}">
                <a16:creationId xmlns:a16="http://schemas.microsoft.com/office/drawing/2014/main" id="{D8D1CE9F-BF13-141F-4F87-2CC5A085EE8E}"/>
              </a:ext>
            </a:extLst>
          </p:cNvPr>
          <p:cNvSpPr/>
          <p:nvPr/>
        </p:nvSpPr>
        <p:spPr>
          <a:xfrm>
            <a:off x="598449" y="4352117"/>
            <a:ext cx="1001751" cy="92765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a:extLst>
              <a:ext uri="{FF2B5EF4-FFF2-40B4-BE49-F238E27FC236}">
                <a16:creationId xmlns:a16="http://schemas.microsoft.com/office/drawing/2014/main" id="{663F7881-44B0-D638-2B11-6CABC7CE97D5}"/>
              </a:ext>
            </a:extLst>
          </p:cNvPr>
          <p:cNvSpPr txBox="1"/>
          <p:nvPr/>
        </p:nvSpPr>
        <p:spPr>
          <a:xfrm>
            <a:off x="598449" y="6161816"/>
            <a:ext cx="6447064" cy="608821"/>
          </a:xfrm>
          <a:prstGeom prst="rect">
            <a:avLst/>
          </a:prstGeom>
          <a:noFill/>
        </p:spPr>
        <p:txBody>
          <a:bodyPr wrap="square">
            <a:spAutoFit/>
          </a:bodyPr>
          <a:lstStyle/>
          <a:p>
            <a:pPr marL="0" marR="0">
              <a:lnSpc>
                <a:spcPct val="106000"/>
              </a:lnSpc>
              <a:spcBef>
                <a:spcPts val="500"/>
              </a:spcBef>
              <a:spcAft>
                <a:spcPts val="1000"/>
              </a:spcAft>
            </a:pPr>
            <a:r>
              <a:rPr lang="en-US" sz="800" dirty="0">
                <a:effectLst/>
                <a:latin typeface="Calibri" panose="020F0502020204030204" pitchFamily="34" charset="0"/>
                <a:ea typeface="Yu Mincho" panose="02020400000000000000" pitchFamily="18" charset="-128"/>
                <a:cs typeface="Calibri" panose="020F0502020204030204" pitchFamily="34" charset="0"/>
              </a:rPr>
              <a:t>* NO PURCHASE NECESSARY. MUST BE RESIDENT OF THE UNITED STATES OR DISTRICT OF COLUMBIA, 18 OR OLDER. VOID WHERE PROHIBITED. USE DECISION DOC TO ENTER. BEGINS AT 8 AM CST ON AUGUST 1, 2023 AND ENDS AT 11 PM CST ON DECEMBER 31, 2023. PRIZE: ONE (1) $5,000 CASH PRIZE. ADDITIONAL TERMS APPLY. FOR MORE DETAILS INCLUDING ALTERNATIVE METHOD OF ENTRY SEE OFFICIAL RULES AT WWW.LETSHYKE.COM/SWEEPSTAKES-OFFICIAL-RULES-5K-JANUARY2024. SPONSOR: HYKE  </a:t>
            </a:r>
            <a:endParaRPr lang="en-US" sz="24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8" name="object 16">
            <a:extLst>
              <a:ext uri="{FF2B5EF4-FFF2-40B4-BE49-F238E27FC236}">
                <a16:creationId xmlns:a16="http://schemas.microsoft.com/office/drawing/2014/main" id="{50F3816B-0DA8-5ABA-503A-6FD0729E6084}"/>
              </a:ext>
            </a:extLst>
          </p:cNvPr>
          <p:cNvSpPr txBox="1"/>
          <p:nvPr/>
        </p:nvSpPr>
        <p:spPr>
          <a:xfrm>
            <a:off x="598449" y="5563847"/>
            <a:ext cx="9258542" cy="337657"/>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Questions? Email HYKE: </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hlinkClick r:id="rId4"/>
              </a:rPr>
              <a:t>questions@letshyke.com</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endParaRPr kumimoji="0" sz="2000" i="1" u="none" strike="noStrike" kern="1200" cap="none" spc="0" normalizeH="0" baseline="0" noProof="0" dirty="0">
              <a:ln>
                <a:noFill/>
              </a:ln>
              <a:solidFill>
                <a:srgbClr val="2C2C2C"/>
              </a:solidFill>
              <a:effectLst/>
              <a:highlight>
                <a:srgbClr val="FFFF00"/>
              </a:highlight>
              <a:uLnTx/>
              <a:uFillTx/>
              <a:latin typeface="Ambit" panose="00000500000000000000" pitchFamily="50" charset="0"/>
              <a:ea typeface="Open Sans" pitchFamily="2" charset="0"/>
              <a:cs typeface="Open Sans" pitchFamily="2" charset="0"/>
            </a:endParaRPr>
          </a:p>
        </p:txBody>
      </p:sp>
      <p:pic>
        <p:nvPicPr>
          <p:cNvPr id="6" name="Picture 5" descr="A black background with a black rectangle&#10;&#10;Description automatically generated">
            <a:extLst>
              <a:ext uri="{FF2B5EF4-FFF2-40B4-BE49-F238E27FC236}">
                <a16:creationId xmlns:a16="http://schemas.microsoft.com/office/drawing/2014/main" id="{E336A056-FCA6-D2F1-7CD6-3FA3E6D2F6E4}"/>
              </a:ext>
            </a:extLst>
          </p:cNvPr>
          <p:cNvPicPr>
            <a:picLocks noChangeAspect="1"/>
          </p:cNvPicPr>
          <p:nvPr/>
        </p:nvPicPr>
        <p:blipFill>
          <a:blip r:embed="rId5"/>
          <a:stretch>
            <a:fillRect/>
          </a:stretch>
        </p:blipFill>
        <p:spPr>
          <a:xfrm>
            <a:off x="598449" y="4315069"/>
            <a:ext cx="1001751" cy="1001751"/>
          </a:xfrm>
          <a:prstGeom prst="rect">
            <a:avLst/>
          </a:prstGeom>
        </p:spPr>
      </p:pic>
    </p:spTree>
    <p:extLst>
      <p:ext uri="{BB962C8B-B14F-4D97-AF65-F5344CB8AC3E}">
        <p14:creationId xmlns:p14="http://schemas.microsoft.com/office/powerpoint/2010/main" val="2420782340"/>
      </p:ext>
    </p:extLst>
  </p:cSld>
  <p:clrMapOvr>
    <a:masterClrMapping/>
  </p:clrMapOvr>
</p:sld>
</file>

<file path=ppt/theme/theme1.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7d347568dc0ed6fd917f2fbbc4b703ce">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10d368d82f529482fa73d907c308ad8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customXml/itemProps2.xml><?xml version="1.0" encoding="utf-8"?>
<ds:datastoreItem xmlns:ds="http://schemas.openxmlformats.org/officeDocument/2006/customXml" ds:itemID="{FD145A62-D1EA-4521-B865-C677E141E820}">
  <ds:schemaRefs>
    <ds:schemaRef ds:uri="http://schemas.microsoft.com/sharepoint/v3/contenttype/forms"/>
  </ds:schemaRefs>
</ds:datastoreItem>
</file>

<file path=customXml/itemProps3.xml><?xml version="1.0" encoding="utf-8"?>
<ds:datastoreItem xmlns:ds="http://schemas.openxmlformats.org/officeDocument/2006/customXml" ds:itemID="{8ACCD5C9-8C16-4CB8-BB7A-B4713BEE8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594</TotalTime>
  <Words>819</Words>
  <Application>Microsoft Office PowerPoint</Application>
  <PresentationFormat>Widescreen</PresentationFormat>
  <Paragraphs>40</Paragraphs>
  <Slides>3</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vt:i4>
      </vt:variant>
    </vt:vector>
  </HeadingPairs>
  <TitlesOfParts>
    <vt:vector size="11" baseType="lpstr">
      <vt:lpstr>Ambit</vt:lpstr>
      <vt:lpstr>Ambit Light</vt:lpstr>
      <vt:lpstr>Arial</vt:lpstr>
      <vt:lpstr>Calibri</vt:lpstr>
      <vt:lpstr>Calibri Light</vt:lpstr>
      <vt:lpstr>Open Sans</vt:lpstr>
      <vt:lpstr>Wingdings</vt:lpstr>
      <vt:lpstr>1_Office Theme</vt:lpstr>
      <vt:lpstr>PowerPoint Presentation</vt:lpstr>
      <vt:lpstr>PowerPoint Presentation</vt:lpstr>
      <vt:lpstr>A chance to win BIG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Andrea Abbamonte</cp:lastModifiedBy>
  <cp:revision>17</cp:revision>
  <dcterms:created xsi:type="dcterms:W3CDTF">2023-07-28T11:38:08Z</dcterms:created>
  <dcterms:modified xsi:type="dcterms:W3CDTF">2023-10-12T01:02:21Z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