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
  </p:notesMasterIdLst>
  <p:sldIdLst>
    <p:sldId id="307" r:id="rId5"/>
    <p:sldId id="308" r:id="rId6"/>
    <p:sldId id="317" r:id="rId7"/>
    <p:sldId id="314" r:id="rId8"/>
    <p:sldId id="310" r:id="rId9"/>
    <p:sldId id="311" r:id="rId10"/>
    <p:sldId id="31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Rogers" initials="HR" lastIdx="1" clrIdx="0">
    <p:extLst>
      <p:ext uri="{19B8F6BF-5375-455C-9EA6-DF929625EA0E}">
        <p15:presenceInfo xmlns:p15="http://schemas.microsoft.com/office/powerpoint/2012/main" userId="S::hrogers@myhealthmath.com::51c5b8bd-d1bb-4c02-a63d-636a29cc9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32CC4F-F4EB-D8EA-9356-66E4918C74D3}" v="87" dt="2022-10-06T18:43:04.329"/>
    <p1510:client id="{8DA89513-472A-6D8E-B2EF-A411B2C71DA6}" v="20" dt="2022-10-10T15:43:19.527"/>
    <p1510:client id="{A264548C-AD74-1E8A-3A01-40FA45B896E4}" v="7" dt="2022-12-19T22:34:50.508"/>
    <p1510:client id="{B1838B7E-8ADE-616B-F6B1-4AAE7ECB3B37}" v="76" dt="2022-10-19T16:00:20.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27" autoAdjust="0"/>
  </p:normalViewPr>
  <p:slideViewPr>
    <p:cSldViewPr snapToGrid="0">
      <p:cViewPr varScale="1">
        <p:scale>
          <a:sx n="92" d="100"/>
          <a:sy n="92" d="100"/>
        </p:scale>
        <p:origin x="12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07D8D-D6FD-4E5B-A92C-5A1A455FCD3C}" type="datetimeFigureOut">
              <a:rPr lang="en-US" smtClean="0"/>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377B3-6015-453B-B544-52070EB2E396}" type="slidenum">
              <a:rPr lang="en-US" smtClean="0"/>
              <a:t>‹#›</a:t>
            </a:fld>
            <a:endParaRPr lang="en-US"/>
          </a:p>
        </p:txBody>
      </p:sp>
    </p:spTree>
    <p:extLst>
      <p:ext uri="{BB962C8B-B14F-4D97-AF65-F5344CB8AC3E}">
        <p14:creationId xmlns:p14="http://schemas.microsoft.com/office/powerpoint/2010/main" val="682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1</a:t>
            </a:fld>
            <a:endParaRPr lang="en-US"/>
          </a:p>
        </p:txBody>
      </p:sp>
    </p:spTree>
    <p:extLst>
      <p:ext uri="{BB962C8B-B14F-4D97-AF65-F5344CB8AC3E}">
        <p14:creationId xmlns:p14="http://schemas.microsoft.com/office/powerpoint/2010/main" val="195265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year, we’re pleased to share that Decision Doc, powered by MyHealthMath, is available to all employees. MyHealthMath is a completely neutral third party and their interactive platform can help you learn about our health plan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2</a:t>
            </a:fld>
            <a:endParaRPr lang="en-US"/>
          </a:p>
        </p:txBody>
      </p:sp>
    </p:spTree>
    <p:extLst>
      <p:ext uri="{BB962C8B-B14F-4D97-AF65-F5344CB8AC3E}">
        <p14:creationId xmlns:p14="http://schemas.microsoft.com/office/powerpoint/2010/main" val="2979438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How it works: once OE begins, you’ll be able to visit Decision Doc at www.myhealthmath.com/xxx</a:t>
            </a:r>
          </a:p>
          <a:p>
            <a:pPr marL="171450" indent="-171450">
              <a:buFont typeface="Arial" panose="020B0604020202020204" pitchFamily="34" charset="0"/>
              <a:buChar char="•"/>
            </a:pPr>
            <a:r>
              <a:rPr lang="en-US"/>
              <a:t>Here’s a reminder that everything you share is completely confidential, and at the end of the experience you’ll see which health plan is the best match for your medical needs.</a:t>
            </a:r>
          </a:p>
          <a:p>
            <a:pPr marL="171450" indent="-171450">
              <a:buFont typeface="Arial" panose="020B0604020202020204" pitchFamily="34" charset="0"/>
              <a:buChar char="•"/>
            </a:pPr>
            <a:r>
              <a:rPr lang="en-US"/>
              <a:t>Get started by clicking the “Continue” button</a:t>
            </a:r>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3</a:t>
            </a:fld>
            <a:endParaRPr lang="en-US"/>
          </a:p>
        </p:txBody>
      </p:sp>
    </p:spTree>
    <p:extLst>
      <p:ext uri="{BB962C8B-B14F-4D97-AF65-F5344CB8AC3E}">
        <p14:creationId xmlns:p14="http://schemas.microsoft.com/office/powerpoint/2010/main" val="3080167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If you were enrolled in your one of our health plans last year, you’ll see the option to view your Claims Snapshot.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If you’re interested in viewing this snapshot, be prepared to enter your subscriber ID, which is the unique ID on your health insurance card! This helps ensure your claims data remains confidential and secure.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The Claims </a:t>
            </a: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Snapshot will rank our current health plans based on your past medical claims’ history. This is a quick way for you to assess your options.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If you don’t think your health needs will change next year, you can head over to our enrollment platform and make your selection. However, healthcare needs often do change each year, so most employees will want to continue on through Decision Doc.</a:t>
            </a:r>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4</a:t>
            </a:fld>
            <a:endParaRPr lang="en-US"/>
          </a:p>
        </p:txBody>
      </p:sp>
    </p:spTree>
    <p:extLst>
      <p:ext uri="{BB962C8B-B14F-4D97-AF65-F5344CB8AC3E}">
        <p14:creationId xmlns:p14="http://schemas.microsoft.com/office/powerpoint/2010/main" val="4078232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is where you’ll answer some medical questions about your upcoming healthcare needs,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a:t>If you don’t feel comfortable answering any of these questions, you can simply skip them! You’ll have the opportunity to go back and edit your responses later, if you want.</a:t>
            </a:r>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5</a:t>
            </a:fld>
            <a:endParaRPr lang="en-US"/>
          </a:p>
        </p:txBody>
      </p:sp>
    </p:spTree>
    <p:extLst>
      <p:ext uri="{BB962C8B-B14F-4D97-AF65-F5344CB8AC3E}">
        <p14:creationId xmlns:p14="http://schemas.microsoft.com/office/powerpoint/2010/main" val="2870306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If you answer the questions online, you’ll receive your results immediately. Decision Doc will tell you which of our health plan will be the best fit, based on cost, for you and your family. Your report will include details on how Decision Doc determines your winning plan, as well as provide a bunch of resources to help you make your decision.</a:t>
            </a:r>
          </a:p>
          <a:p>
            <a:pPr marL="171450" indent="-171450">
              <a:buFont typeface="Arial" panose="020B0604020202020204" pitchFamily="34" charset="0"/>
              <a:buChar char="•"/>
            </a:pPr>
            <a:r>
              <a:rPr lang="en-US"/>
              <a:t>Again, you’ll be able to edit your responses to see how different medical scenarios will change your costs.</a:t>
            </a:r>
          </a:p>
          <a:p>
            <a:pPr marL="171450" indent="-171450">
              <a:buFont typeface="Arial" panose="020B0604020202020204" pitchFamily="34" charset="0"/>
              <a:buChar char="•"/>
            </a:pPr>
            <a:r>
              <a:rPr lang="en-US"/>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a:t>At any time, we encourage you to connect with MyHealthMath if you have any questions about how to use Decision Doc or how to understand your report. They can be reached via questions@myhealthmath.com, or by scheduling a phone call directly through Decision Doc.</a:t>
            </a:r>
          </a:p>
          <a:p>
            <a:endParaRPr lang="en-US"/>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6</a:t>
            </a:fld>
            <a:endParaRPr lang="en-US"/>
          </a:p>
        </p:txBody>
      </p:sp>
    </p:spTree>
    <p:extLst>
      <p:ext uri="{BB962C8B-B14F-4D97-AF65-F5344CB8AC3E}">
        <p14:creationId xmlns:p14="http://schemas.microsoft.com/office/powerpoint/2010/main" val="4232069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Keep in mind that by using Decision Doc, you are not enrolling in a health plan! So, once you determine which plan will work best for you, you’ll complete your enrollment separately.</a:t>
            </a:r>
          </a:p>
          <a:p>
            <a:pPr marL="171450" indent="-171450">
              <a:buFont typeface="Arial" panose="020B0604020202020204" pitchFamily="34" charset="0"/>
              <a:buChar char="•"/>
            </a:pPr>
            <a:r>
              <a:rPr lang="en-US"/>
              <a:t>We’re really excited to be providing you with this platform. We want to make sure everyone feels comfortable with their enrollment decisions this year, and we hope you find Decision Doc to be a valuable resource! </a:t>
            </a:r>
          </a:p>
          <a:p>
            <a:endParaRPr lang="en-US"/>
          </a:p>
          <a:p>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7</a:t>
            </a:fld>
            <a:endParaRPr lang="en-US"/>
          </a:p>
        </p:txBody>
      </p:sp>
    </p:spTree>
    <p:extLst>
      <p:ext uri="{BB962C8B-B14F-4D97-AF65-F5344CB8AC3E}">
        <p14:creationId xmlns:p14="http://schemas.microsoft.com/office/powerpoint/2010/main" val="782316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2/23/2023</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777" y="440884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38A5DC-8A8C-4D9E-B7E9-22A72A0F3FE0}"/>
              </a:ext>
            </a:extLst>
          </p:cNvPr>
          <p:cNvSpPr/>
          <p:nvPr userDrawn="1"/>
        </p:nvSpPr>
        <p:spPr>
          <a:xfrm>
            <a:off x="8991401" y="6183086"/>
            <a:ext cx="3108960" cy="60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2/23/2023</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2148" y="597727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11063869" y="713434"/>
            <a:ext cx="851516" cy="338554"/>
          </a:xfrm>
          <a:prstGeom prst="rect">
            <a:avLst/>
          </a:prstGeom>
          <a:noFill/>
        </p:spPr>
        <p:txBody>
          <a:bodyPr wrap="none" rtlCol="0">
            <a:spAutoFit/>
          </a:bodyPr>
          <a:lstStyle/>
          <a:p>
            <a:pPr algn="ctr"/>
            <a:r>
              <a:rPr lang="en-US" sz="160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11233758" y="4066181"/>
            <a:ext cx="597664" cy="338554"/>
          </a:xfrm>
          <a:prstGeom prst="rect">
            <a:avLst/>
          </a:prstGeom>
          <a:noFill/>
        </p:spPr>
        <p:txBody>
          <a:bodyPr wrap="none" rtlCol="0">
            <a:spAutoFit/>
          </a:bodyPr>
          <a:lstStyle/>
          <a:p>
            <a:pPr algn="ctr"/>
            <a:r>
              <a:rPr lang="en-US" sz="160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a:t>Transparency</a:t>
            </a:r>
          </a:p>
        </p:txBody>
      </p:sp>
    </p:spTree>
    <p:extLst>
      <p:ext uri="{BB962C8B-B14F-4D97-AF65-F5344CB8AC3E}">
        <p14:creationId xmlns:p14="http://schemas.microsoft.com/office/powerpoint/2010/main" val="39449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D34F6-1787-4183-B3CA-DE5A5A90A0C3}"/>
              </a:ext>
            </a:extLst>
          </p:cNvPr>
          <p:cNvSpPr>
            <a:spLocks noGrp="1"/>
          </p:cNvSpPr>
          <p:nvPr>
            <p:ph type="dt" sz="half" idx="10"/>
          </p:nvPr>
        </p:nvSpPr>
        <p:spPr/>
        <p:txBody>
          <a:bodyPr/>
          <a:lstStyle/>
          <a:p>
            <a:fld id="{45A53362-3305-4C19-856C-55DE37A936A6}" type="datetime1">
              <a:rPr lang="en-US" smtClean="0"/>
              <a:t>2/23/2023</a:t>
            </a:fld>
            <a:endParaRPr lang="en-US"/>
          </a:p>
        </p:txBody>
      </p:sp>
      <p:sp>
        <p:nvSpPr>
          <p:cNvPr id="6" name="Footer Placeholder 4">
            <a:extLst>
              <a:ext uri="{FF2B5EF4-FFF2-40B4-BE49-F238E27FC236}">
                <a16:creationId xmlns:a16="http://schemas.microsoft.com/office/drawing/2014/main" id="{13C46FDF-358A-4205-B6F0-A508F90BD05D}"/>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4C6BDB9B-7564-4569-8AC4-9E67F2A2005A}"/>
              </a:ext>
            </a:extLst>
          </p:cNvPr>
          <p:cNvSpPr>
            <a:spLocks noGrp="1"/>
          </p:cNvSpPr>
          <p:nvPr>
            <p:ph type="sldNum" sz="quarter" idx="12"/>
          </p:nvPr>
        </p:nvSpPr>
        <p:spPr>
          <a:xfrm>
            <a:off x="9340273" y="6389812"/>
            <a:ext cx="2743200" cy="365125"/>
          </a:xfrm>
        </p:spPr>
        <p:txBody>
          <a:bodyPr/>
          <a:lstStyle/>
          <a:p>
            <a:fld id="{90DBDF0A-F87E-4B63-9454-692B7BA54791}" type="slidenum">
              <a:rPr lang="en-US" smtClean="0"/>
              <a:t>‹#›</a:t>
            </a:fld>
            <a:endParaRPr lang="en-US"/>
          </a:p>
        </p:txBody>
      </p:sp>
    </p:spTree>
    <p:extLst>
      <p:ext uri="{BB962C8B-B14F-4D97-AF65-F5344CB8AC3E}">
        <p14:creationId xmlns:p14="http://schemas.microsoft.com/office/powerpoint/2010/main" val="31362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341-D44E-46DB-A469-1AE8D253F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771F-135D-4D18-884C-ADBA1463D01A}"/>
              </a:ext>
            </a:extLst>
          </p:cNvPr>
          <p:cNvSpPr>
            <a:spLocks noGrp="1"/>
          </p:cNvSpPr>
          <p:nvPr>
            <p:ph idx="1"/>
          </p:nvPr>
        </p:nvSpPr>
        <p:spPr>
          <a:xfrm>
            <a:off x="838200" y="1825625"/>
            <a:ext cx="4463473"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8C21A-0DE5-44DD-A985-D3E83FABB102}"/>
              </a:ext>
            </a:extLst>
          </p:cNvPr>
          <p:cNvSpPr>
            <a:spLocks noGrp="1"/>
          </p:cNvSpPr>
          <p:nvPr>
            <p:ph type="dt" sz="half" idx="10"/>
          </p:nvPr>
        </p:nvSpPr>
        <p:spPr/>
        <p:txBody>
          <a:bodyPr/>
          <a:lstStyle/>
          <a:p>
            <a:fld id="{1F514147-4EF6-49E9-A1E7-83494F2BA456}" type="datetime1">
              <a:rPr lang="en-US" smtClean="0"/>
              <a:t>2/23/2023</a:t>
            </a:fld>
            <a:endParaRPr lang="en-US"/>
          </a:p>
        </p:txBody>
      </p:sp>
      <p:sp>
        <p:nvSpPr>
          <p:cNvPr id="6" name="Slide Number Placeholder 5">
            <a:extLst>
              <a:ext uri="{FF2B5EF4-FFF2-40B4-BE49-F238E27FC236}">
                <a16:creationId xmlns:a16="http://schemas.microsoft.com/office/drawing/2014/main" id="{6A73EBF2-8ACC-48C9-BA07-FC34E623099D}"/>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7" name="Rectangle 6">
            <a:extLst>
              <a:ext uri="{FF2B5EF4-FFF2-40B4-BE49-F238E27FC236}">
                <a16:creationId xmlns:a16="http://schemas.microsoft.com/office/drawing/2014/main" id="{C72CAB59-408E-40CD-92EE-1E0776BE4F4C}"/>
              </a:ext>
            </a:extLst>
          </p:cNvPr>
          <p:cNvSpPr/>
          <p:nvPr userDrawn="1"/>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medium confidence">
            <a:extLst>
              <a:ext uri="{FF2B5EF4-FFF2-40B4-BE49-F238E27FC236}">
                <a16:creationId xmlns:a16="http://schemas.microsoft.com/office/drawing/2014/main" id="{2690CF7A-BEC9-4AC7-AAD2-F17E13566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515"/>
          <a:stretch/>
        </p:blipFill>
        <p:spPr>
          <a:xfrm>
            <a:off x="7444510" y="1993364"/>
            <a:ext cx="4046843" cy="4183599"/>
          </a:xfrm>
          <a:prstGeom prst="rect">
            <a:avLst/>
          </a:prstGeom>
        </p:spPr>
      </p:pic>
      <p:sp>
        <p:nvSpPr>
          <p:cNvPr id="10" name="Footer Placeholder 4">
            <a:extLst>
              <a:ext uri="{FF2B5EF4-FFF2-40B4-BE49-F238E27FC236}">
                <a16:creationId xmlns:a16="http://schemas.microsoft.com/office/drawing/2014/main" id="{EB99AE8F-F01F-425D-9403-125E13ECEF09}"/>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80156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5" name="Date Placeholder 4">
            <a:extLst>
              <a:ext uri="{FF2B5EF4-FFF2-40B4-BE49-F238E27FC236}">
                <a16:creationId xmlns:a16="http://schemas.microsoft.com/office/drawing/2014/main" id="{3614A88B-0F2F-4FF3-B650-90576F452B17}"/>
              </a:ext>
            </a:extLst>
          </p:cNvPr>
          <p:cNvSpPr>
            <a:spLocks noGrp="1"/>
          </p:cNvSpPr>
          <p:nvPr>
            <p:ph type="dt" sz="half" idx="10"/>
          </p:nvPr>
        </p:nvSpPr>
        <p:spPr/>
        <p:txBody>
          <a:bodyPr/>
          <a:lstStyle/>
          <a:p>
            <a:fld id="{1CF893F4-51C2-49C2-912B-D0D609BC1787}" type="datetime1">
              <a:rPr lang="en-US" smtClean="0"/>
              <a:t>2/23/2023</a:t>
            </a:fld>
            <a:endParaRPr lang="en-US"/>
          </a:p>
        </p:txBody>
      </p:sp>
      <p:sp>
        <p:nvSpPr>
          <p:cNvPr id="7" name="Slide Number Placeholder 6">
            <a:extLst>
              <a:ext uri="{FF2B5EF4-FFF2-40B4-BE49-F238E27FC236}">
                <a16:creationId xmlns:a16="http://schemas.microsoft.com/office/drawing/2014/main" id="{05CC49F6-1D3E-4D88-BBCC-9155EFE95843}"/>
              </a:ext>
            </a:extLst>
          </p:cNvPr>
          <p:cNvSpPr>
            <a:spLocks noGrp="1"/>
          </p:cNvSpPr>
          <p:nvPr>
            <p:ph type="sldNum" sz="quarter" idx="12"/>
          </p:nvPr>
        </p:nvSpPr>
        <p:spPr/>
        <p:txBody>
          <a:bodyPr/>
          <a:lstStyle/>
          <a:p>
            <a:fld id="{90DBDF0A-F87E-4B63-9454-692B7BA54791}" type="slidenum">
              <a:rPr lang="en-US" smtClean="0"/>
              <a:t>‹#›</a:t>
            </a:fld>
            <a:endParaRPr lang="en-US"/>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65D43DDE-2606-4838-BDB0-330FFD281392}"/>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6955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9BDBF-B563-4442-A11A-AB0305F7530C}"/>
              </a:ext>
            </a:extLst>
          </p:cNvPr>
          <p:cNvSpPr>
            <a:spLocks noGrp="1"/>
          </p:cNvSpPr>
          <p:nvPr>
            <p:ph type="dt" sz="half" idx="10"/>
          </p:nvPr>
        </p:nvSpPr>
        <p:spPr/>
        <p:txBody>
          <a:bodyPr/>
          <a:lstStyle/>
          <a:p>
            <a:fld id="{1B6A136D-8BA1-4898-9712-001F77FD2690}" type="datetime1">
              <a:rPr lang="en-US" smtClean="0"/>
              <a:t>2/23/2023</a:t>
            </a:fld>
            <a:endParaRPr lang="en-US"/>
          </a:p>
        </p:txBody>
      </p:sp>
      <p:sp>
        <p:nvSpPr>
          <p:cNvPr id="9" name="Slide Number Placeholder 8">
            <a:extLst>
              <a:ext uri="{FF2B5EF4-FFF2-40B4-BE49-F238E27FC236}">
                <a16:creationId xmlns:a16="http://schemas.microsoft.com/office/drawing/2014/main" id="{A2D66D9F-E2C3-49F7-B252-CB5B7F679A99}"/>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10" name="Footer Placeholder 4">
            <a:extLst>
              <a:ext uri="{FF2B5EF4-FFF2-40B4-BE49-F238E27FC236}">
                <a16:creationId xmlns:a16="http://schemas.microsoft.com/office/drawing/2014/main" id="{8C41AF86-4C00-4311-A099-67EC5B823443}"/>
              </a:ext>
            </a:extLst>
          </p:cNvPr>
          <p:cNvSpPr>
            <a:spLocks noGrp="1"/>
          </p:cNvSpPr>
          <p:nvPr>
            <p:ph type="ftr" sz="quarter" idx="1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159049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9E31B-5AC8-4EDF-B4AE-93CD15C6DA3F}"/>
              </a:ext>
            </a:extLst>
          </p:cNvPr>
          <p:cNvSpPr>
            <a:spLocks noGrp="1"/>
          </p:cNvSpPr>
          <p:nvPr>
            <p:ph type="dt" sz="half" idx="10"/>
          </p:nvPr>
        </p:nvSpPr>
        <p:spPr/>
        <p:txBody>
          <a:bodyPr/>
          <a:lstStyle/>
          <a:p>
            <a:fld id="{21E30A27-D2B6-49AF-8DC0-0EE02EE565D7}" type="datetime1">
              <a:rPr lang="en-US" smtClean="0"/>
              <a:t>2/23/2023</a:t>
            </a:fld>
            <a:endParaRPr lang="en-US"/>
          </a:p>
        </p:txBody>
      </p:sp>
      <p:sp>
        <p:nvSpPr>
          <p:cNvPr id="4" name="Slide Number Placeholder 3">
            <a:extLst>
              <a:ext uri="{FF2B5EF4-FFF2-40B4-BE49-F238E27FC236}">
                <a16:creationId xmlns:a16="http://schemas.microsoft.com/office/drawing/2014/main" id="{585AF0E1-C912-435A-BA23-D2441B490D35}"/>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5" name="Footer Placeholder 4">
            <a:extLst>
              <a:ext uri="{FF2B5EF4-FFF2-40B4-BE49-F238E27FC236}">
                <a16:creationId xmlns:a16="http://schemas.microsoft.com/office/drawing/2014/main" id="{7A58386C-B0D0-4DFF-8F37-769BEBBD2D03}"/>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3" name="Rectangle 2">
            <a:extLst>
              <a:ext uri="{FF2B5EF4-FFF2-40B4-BE49-F238E27FC236}">
                <a16:creationId xmlns:a16="http://schemas.microsoft.com/office/drawing/2014/main" id="{1256C36D-C0FC-47FD-B9A8-CA62F5539D08}"/>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515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6440D-9847-41BF-805C-B986E948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10223-C00C-4B4C-BCF0-1662C2BB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39662D2-70B4-4DBF-9DFB-E2ABA8BF6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D211B-56D9-44D6-B5AB-3AF2E0C21524}" type="datetime1">
              <a:rPr lang="en-US" smtClean="0"/>
              <a:t>2/23/2023</a:t>
            </a:fld>
            <a:endParaRPr lang="en-US"/>
          </a:p>
        </p:txBody>
      </p:sp>
      <p:sp>
        <p:nvSpPr>
          <p:cNvPr id="5" name="Footer Placeholder 4">
            <a:extLst>
              <a:ext uri="{FF2B5EF4-FFF2-40B4-BE49-F238E27FC236}">
                <a16:creationId xmlns:a16="http://schemas.microsoft.com/office/drawing/2014/main" id="{18BD1A26-69CE-4B46-AACA-952CF2906150}"/>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6" name="Slide Number Placeholder 5">
            <a:extLst>
              <a:ext uri="{FF2B5EF4-FFF2-40B4-BE49-F238E27FC236}">
                <a16:creationId xmlns:a16="http://schemas.microsoft.com/office/drawing/2014/main" id="{6D64CC55-5F35-42DC-92BA-3373EDA3B36E}"/>
              </a:ext>
            </a:extLst>
          </p:cNvPr>
          <p:cNvSpPr>
            <a:spLocks noGrp="1"/>
          </p:cNvSpPr>
          <p:nvPr>
            <p:ph type="sldNum" sz="quarter" idx="4"/>
          </p:nvPr>
        </p:nvSpPr>
        <p:spPr>
          <a:xfrm>
            <a:off x="9340273" y="6389812"/>
            <a:ext cx="2743200" cy="365125"/>
          </a:xfrm>
          <a:prstGeom prst="rect">
            <a:avLst/>
          </a:prstGeom>
        </p:spPr>
        <p:txBody>
          <a:bodyPr vert="horz" lIns="91440" tIns="45720" rIns="91440" bIns="45720" rtlCol="0" anchor="ctr"/>
          <a:lstStyle>
            <a:lvl1pPr algn="r">
              <a:defRPr sz="1200">
                <a:solidFill>
                  <a:schemeClr val="accent4"/>
                </a:solidFill>
              </a:defRPr>
            </a:lvl1pPr>
          </a:lstStyle>
          <a:p>
            <a:r>
              <a:rPr lang="en-US"/>
              <a:t>&lt;#&gt;</a:t>
            </a:r>
          </a:p>
        </p:txBody>
      </p:sp>
      <p:cxnSp>
        <p:nvCxnSpPr>
          <p:cNvPr id="9" name="Straight Connector 8">
            <a:extLst>
              <a:ext uri="{FF2B5EF4-FFF2-40B4-BE49-F238E27FC236}">
                <a16:creationId xmlns:a16="http://schemas.microsoft.com/office/drawing/2014/main" id="{06C12985-E903-4736-9375-5DF5991AC7FA}"/>
              </a:ext>
            </a:extLst>
          </p:cNvPr>
          <p:cNvCxnSpPr>
            <a:cxnSpLocks/>
          </p:cNvCxnSpPr>
          <p:nvPr userDrawn="1"/>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3A1C63-A829-4D3B-8711-9B9136247158}"/>
              </a:ext>
            </a:extLst>
          </p:cNvPr>
          <p:cNvCxnSpPr>
            <a:cxnSpLocks/>
          </p:cNvCxnSpPr>
          <p:nvPr userDrawn="1"/>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ACE3C6-22F9-4B13-8AC3-9F48BACAC7B5}"/>
              </a:ext>
            </a:extLst>
          </p:cNvPr>
          <p:cNvCxnSpPr>
            <a:cxnSpLocks/>
          </p:cNvCxnSpPr>
          <p:nvPr userDrawn="1"/>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red background with white text&#10;&#10;Description automatically generated with medium confidence">
            <a:extLst>
              <a:ext uri="{FF2B5EF4-FFF2-40B4-BE49-F238E27FC236}">
                <a16:creationId xmlns:a16="http://schemas.microsoft.com/office/drawing/2014/main" id="{2AA046EF-0D95-46C4-870F-B5BFF2BDF2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495164" y="6356348"/>
            <a:ext cx="1923726" cy="365125"/>
          </a:xfrm>
          <a:prstGeom prst="rect">
            <a:avLst/>
          </a:prstGeom>
        </p:spPr>
      </p:pic>
    </p:spTree>
    <p:extLst>
      <p:ext uri="{BB962C8B-B14F-4D97-AF65-F5344CB8AC3E}">
        <p14:creationId xmlns:p14="http://schemas.microsoft.com/office/powerpoint/2010/main" val="1153645493"/>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0" r:id="rId4"/>
    <p:sldLayoutId id="2147483652" r:id="rId5"/>
    <p:sldLayoutId id="2147483653" r:id="rId6"/>
    <p:sldLayoutId id="2147483655" r:id="rId7"/>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514350" indent="-51435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2"/>
          </a:solidFill>
          <a:latin typeface="+mn-lt"/>
          <a:ea typeface="+mn-ea"/>
          <a:cs typeface="+mn-cs"/>
        </a:defRPr>
      </a:lvl1pPr>
      <a:lvl2pPr marL="914400" indent="-4572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2"/>
          </a:solidFill>
          <a:latin typeface="+mn-lt"/>
          <a:ea typeface="+mn-ea"/>
          <a:cs typeface="+mn-cs"/>
        </a:defRPr>
      </a:lvl2pPr>
      <a:lvl3pPr marL="1371600" indent="-4572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7145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www.myhealthmath.com/bvt2023"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C37D9-8C7C-44A5-BB1C-7B21FC265B20}"/>
              </a:ext>
            </a:extLst>
          </p:cNvPr>
          <p:cNvSpPr>
            <a:spLocks noGrp="1"/>
          </p:cNvSpPr>
          <p:nvPr>
            <p:ph type="dt" sz="half" idx="10"/>
          </p:nvPr>
        </p:nvSpPr>
        <p:spPr/>
        <p:txBody>
          <a:bodyPr/>
          <a:lstStyle/>
          <a:p>
            <a:fld id="{27B48AF5-88E7-404F-9064-73CC3D7136B5}" type="datetime1">
              <a:rPr lang="en-US" smtClean="0"/>
              <a:t>2/23/2023</a:t>
            </a:fld>
            <a:endParaRPr lang="en-US"/>
          </a:p>
        </p:txBody>
      </p:sp>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a:solidFill>
                  <a:schemeClr val="accent4"/>
                </a:solidFill>
              </a:rPr>
              <a:t>Decision Doc helps you choose the right health plan for you and your family.</a:t>
            </a:r>
          </a:p>
        </p:txBody>
      </p:sp>
    </p:spTree>
    <p:extLst>
      <p:ext uri="{BB962C8B-B14F-4D97-AF65-F5344CB8AC3E}">
        <p14:creationId xmlns:p14="http://schemas.microsoft.com/office/powerpoint/2010/main" val="1632413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4" name="Date Placeholder 3">
            <a:extLst>
              <a:ext uri="{FF2B5EF4-FFF2-40B4-BE49-F238E27FC236}">
                <a16:creationId xmlns:a16="http://schemas.microsoft.com/office/drawing/2014/main" id="{0491BA42-BAE4-4086-8E2E-A68F5C6059F2}"/>
              </a:ext>
            </a:extLst>
          </p:cNvPr>
          <p:cNvSpPr>
            <a:spLocks noGrp="1"/>
          </p:cNvSpPr>
          <p:nvPr>
            <p:ph type="dt" sz="half" idx="10"/>
          </p:nvPr>
        </p:nvSpPr>
        <p:spPr/>
        <p:txBody>
          <a:bodyPr/>
          <a:lstStyle/>
          <a:p>
            <a:fld id="{1F514147-4EF6-49E9-A1E7-83494F2BA456}" type="datetime1">
              <a:rPr lang="en-US" smtClean="0"/>
              <a:t>2/23/2023</a:t>
            </a:fld>
            <a:endParaRPr lang="en-US"/>
          </a:p>
        </p:txBody>
      </p:sp>
      <p:sp>
        <p:nvSpPr>
          <p:cNvPr id="5" name="Slide Number Placeholder 4">
            <a:extLst>
              <a:ext uri="{FF2B5EF4-FFF2-40B4-BE49-F238E27FC236}">
                <a16:creationId xmlns:a16="http://schemas.microsoft.com/office/drawing/2014/main" id="{D2B9B57C-8651-4E0B-A67D-5A559239B00E}"/>
              </a:ext>
            </a:extLst>
          </p:cNvPr>
          <p:cNvSpPr>
            <a:spLocks noGrp="1"/>
          </p:cNvSpPr>
          <p:nvPr>
            <p:ph type="sldNum" sz="quarter" idx="12"/>
          </p:nvPr>
        </p:nvSpPr>
        <p:spPr/>
        <p:txBody>
          <a:bodyPr/>
          <a:lstStyle/>
          <a:p>
            <a:fld id="{90DBDF0A-F87E-4B63-9454-692B7BA54791}" type="slidenum">
              <a:rPr lang="en-US" dirty="0" smtClean="0"/>
              <a:t>2</a:t>
            </a:fld>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p:txBody>
          <a:bodyPr/>
          <a:lstStyle/>
          <a:p>
            <a:r>
              <a:rPr lang="en-US"/>
              <a:t>MyHealthMath,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a:t>All information is </a:t>
            </a:r>
            <a:r>
              <a:rPr lang="en-US" sz="4000" b="1"/>
              <a:t>secure and confidential</a:t>
            </a:r>
            <a:endParaRPr lang="en-US" sz="3200"/>
          </a:p>
          <a:p>
            <a:pPr lvl="1"/>
            <a:endParaRPr lang="en-US" sz="20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t>5-10 minutes </a:t>
            </a:r>
            <a:r>
              <a:rPr lang="en-US" sz="3200"/>
              <a:t>to complete</a:t>
            </a:r>
          </a:p>
          <a:p>
            <a:pPr lvl="1"/>
            <a:endParaRPr lang="en-US" sz="200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a:t>
            </a:r>
            <a:r>
              <a:rPr lang="en-US" sz="4000" b="1"/>
              <a:t>$1,300 </a:t>
            </a:r>
            <a:r>
              <a:rPr lang="en-US" sz="3200"/>
              <a:t>savings per employee</a:t>
            </a:r>
          </a:p>
          <a:p>
            <a:pPr lvl="1"/>
            <a:endParaRPr lang="en-US" sz="20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35737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48AF5-88E7-404F-9064-73CC3D7136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2" y="1673105"/>
            <a:ext cx="3217589"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17500">
              <a:buClr>
                <a:srgbClr val="FD7B56"/>
              </a:buClr>
              <a:buSzPct val="300000"/>
              <a:buFont typeface="Poppins"/>
              <a:buAutoNum type="arabicPeriod"/>
              <a:defRPr/>
            </a:pPr>
            <a:r>
              <a:rPr lang="en-US" dirty="0">
                <a:solidFill>
                  <a:srgbClr val="333333"/>
                </a:solidFill>
                <a:latin typeface="Calibri"/>
                <a:ea typeface="Poppins"/>
                <a:cs typeface="Poppins"/>
                <a:sym typeface="Poppins"/>
              </a:rPr>
              <a:t> </a:t>
            </a:r>
            <a:r>
              <a:rPr kumimoji="0" lang="en-US" sz="1400" b="0" i="0" u="none" strike="noStrike" kern="1200" cap="none" spc="0" normalizeH="0" baseline="0" noProof="0" dirty="0">
                <a:ln>
                  <a:noFill/>
                </a:ln>
                <a:solidFill>
                  <a:srgbClr val="333333"/>
                </a:solidFill>
                <a:effectLst/>
                <a:uLnTx/>
                <a:uFillTx/>
                <a:latin typeface="Calibri"/>
                <a:ea typeface="Poppins"/>
                <a:cs typeface="Poppins"/>
                <a:sym typeface="Poppins"/>
              </a:rPr>
              <a:t> Go to Decision Doc</a:t>
            </a: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lang="en-US" sz="1400" b="0" i="1" u="none" strike="noStrike" kern="1200" cap="none" spc="0" normalizeH="0" baseline="0" noProof="0" dirty="0">
                <a:ln>
                  <a:noFill/>
                </a:ln>
                <a:effectLst/>
                <a:uLnTx/>
                <a:uFillTx/>
                <a:latin typeface="Calibri"/>
                <a:ea typeface="Poppins"/>
                <a:cs typeface="Poppins"/>
              </a:rPr>
            </a:b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You’ll also receive emails and other communications with your company’s unique link: </a:t>
            </a: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hlinkClick r:id="rId3"/>
              </a:rPr>
              <a:t>www.myhealthmath.com/bvt2023</a:t>
            </a:r>
            <a:endParaRPr kumimoji="0" lang="en-US" sz="1400" b="0" i="1" u="none" strike="noStrike" kern="1200" cap="none" spc="0" normalizeH="0" baseline="0" noProof="0" dirty="0">
              <a:ln>
                <a:noFill/>
              </a:ln>
              <a:solidFill>
                <a:srgbClr val="333333"/>
              </a:solidFill>
              <a:effectLst/>
              <a:highlight>
                <a:srgbClr val="FFFF00"/>
              </a:highlight>
              <a:uLnTx/>
              <a:uFillTx/>
              <a:latin typeface="Calibri"/>
              <a:ea typeface="Poppins"/>
              <a:cs typeface="Poppins"/>
              <a:sym typeface="Poppins"/>
            </a:endParaRP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5"/>
            <a:stretch>
              <a:fillRect/>
            </a:stretch>
          </p:blipFill>
          <p:spPr>
            <a:xfrm>
              <a:off x="600372" y="1179065"/>
              <a:ext cx="6941290" cy="4629170"/>
            </a:xfrm>
            <a:prstGeom prst="rect">
              <a:avLst/>
            </a:prstGeom>
          </p:spPr>
        </p:pic>
      </p:grpSp>
      <p:sp>
        <p:nvSpPr>
          <p:cNvPr id="11" name="Rectangle 10">
            <a:extLst>
              <a:ext uri="{FF2B5EF4-FFF2-40B4-BE49-F238E27FC236}">
                <a16:creationId xmlns:a16="http://schemas.microsoft.com/office/drawing/2014/main" id="{E0F94A07-295A-4996-96D4-76490AC8B317}"/>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63856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359721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2/23/2023</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298540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2"/>
            </a:pPr>
            <a:r>
              <a:rPr lang="en-US">
                <a:solidFill>
                  <a:srgbClr val="333333"/>
                </a:solidFill>
                <a:latin typeface="+mn-lt"/>
                <a:ea typeface="Poppins"/>
                <a:cs typeface="Poppins"/>
                <a:sym typeface="Poppins"/>
              </a:rPr>
              <a:t>  Find out which of your health plan options will save you the most money based on your past health care usage. </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a:solidFill>
                  <a:srgbClr val="333333"/>
                </a:solidFill>
                <a:latin typeface="+mn-lt"/>
                <a:ea typeface="Poppins"/>
                <a:cs typeface="Poppins"/>
                <a:sym typeface="Poppins"/>
              </a:rPr>
              <a:t>Health needs aren’t changing? Go to your enrollment platform! </a:t>
            </a:r>
          </a:p>
          <a:p>
            <a:pPr marL="457200" lvl="0" indent="0" algn="l" rtl="0">
              <a:lnSpc>
                <a:spcPct val="100000"/>
              </a:lnSpc>
              <a:spcBef>
                <a:spcPts val="0"/>
              </a:spcBef>
              <a:spcAft>
                <a:spcPts val="0"/>
              </a:spcAft>
              <a:buNone/>
            </a:pPr>
            <a:endParaRPr lang="en-US" i="1">
              <a:solidFill>
                <a:srgbClr val="333333"/>
              </a:solidFill>
              <a:latin typeface="+mn-lt"/>
              <a:ea typeface="Poppins"/>
              <a:cs typeface="Poppins"/>
              <a:sym typeface="Poppins"/>
            </a:endParaRPr>
          </a:p>
          <a:p>
            <a:pPr marL="457200" lvl="0" indent="0" algn="l" rtl="0">
              <a:lnSpc>
                <a:spcPct val="100000"/>
              </a:lnSpc>
              <a:spcBef>
                <a:spcPts val="0"/>
              </a:spcBef>
              <a:spcAft>
                <a:spcPts val="0"/>
              </a:spcAft>
              <a:buNone/>
            </a:pPr>
            <a:r>
              <a:rPr lang="en-US" i="1">
                <a:solidFill>
                  <a:srgbClr val="333333"/>
                </a:solidFill>
                <a:latin typeface="+mn-lt"/>
                <a:ea typeface="Poppins"/>
                <a:cs typeface="Poppins"/>
                <a:sym typeface="Poppins"/>
              </a:rPr>
              <a:t>Want to factor in your future health needs? Continue in Decision Doc!</a:t>
            </a:r>
          </a:p>
          <a:p>
            <a:pPr marL="457200" lvl="0" indent="0" algn="l" rtl="0">
              <a:lnSpc>
                <a:spcPct val="100000"/>
              </a:lnSpc>
              <a:spcBef>
                <a:spcPts val="0"/>
              </a:spcBef>
              <a:spcAft>
                <a:spcPts val="0"/>
              </a:spcAft>
              <a:buNone/>
            </a:pPr>
            <a:endParaRPr lang="en-US" i="1">
              <a:solidFill>
                <a:srgbClr val="333333"/>
              </a:solidFill>
              <a:latin typeface="+mn-lt"/>
              <a:ea typeface="Poppins"/>
              <a:cs typeface="Poppins"/>
              <a:sym typeface="Poppins"/>
            </a:endParaRPr>
          </a:p>
          <a:p>
            <a:pPr marL="457200" lvl="0" indent="0" algn="l" rtl="0">
              <a:lnSpc>
                <a:spcPct val="100000"/>
              </a:lnSpc>
              <a:spcBef>
                <a:spcPts val="0"/>
              </a:spcBef>
              <a:spcAft>
                <a:spcPts val="0"/>
              </a:spcAft>
              <a:buNone/>
            </a:pPr>
            <a:endParaRPr lang="en-US" i="1">
              <a:solidFill>
                <a:srgbClr val="333333"/>
              </a:solidFill>
              <a:latin typeface="+mn-lt"/>
              <a:ea typeface="Poppins"/>
              <a:cs typeface="Poppins"/>
              <a:sym typeface="Poppins"/>
            </a:endParaRP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sp>
        <p:nvSpPr>
          <p:cNvPr id="11" name="Rectangle 10">
            <a:extLst>
              <a:ext uri="{FF2B5EF4-FFF2-40B4-BE49-F238E27FC236}">
                <a16:creationId xmlns:a16="http://schemas.microsoft.com/office/drawing/2014/main" id="{E0F94A07-295A-4996-96D4-76490AC8B317}"/>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457732A-04AB-476F-B978-E7062ABD7206}"/>
              </a:ext>
            </a:extLst>
          </p:cNvPr>
          <p:cNvPicPr>
            <a:picLocks noChangeAspect="1"/>
          </p:cNvPicPr>
          <p:nvPr/>
        </p:nvPicPr>
        <p:blipFill>
          <a:blip r:embed="rId5"/>
          <a:stretch>
            <a:fillRect/>
          </a:stretch>
        </p:blipFill>
        <p:spPr>
          <a:xfrm>
            <a:off x="600372" y="1431225"/>
            <a:ext cx="6941290" cy="4241354"/>
          </a:xfrm>
          <a:prstGeom prst="rect">
            <a:avLst/>
          </a:prstGeom>
        </p:spPr>
      </p:pic>
      <p:sp>
        <p:nvSpPr>
          <p:cNvPr id="15" name="Rectangle 14">
            <a:extLst>
              <a:ext uri="{FF2B5EF4-FFF2-40B4-BE49-F238E27FC236}">
                <a16:creationId xmlns:a16="http://schemas.microsoft.com/office/drawing/2014/main" id="{228E5223-6060-4E37-9AA4-891FF8624EE3}"/>
              </a:ext>
            </a:extLst>
          </p:cNvPr>
          <p:cNvSpPr/>
          <p:nvPr/>
        </p:nvSpPr>
        <p:spPr>
          <a:xfrm>
            <a:off x="2256817" y="5534581"/>
            <a:ext cx="4017523" cy="294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8559C7E-FE69-4249-BB1C-6E113A3EF3BB}"/>
              </a:ext>
            </a:extLst>
          </p:cNvPr>
          <p:cNvPicPr>
            <a:picLocks noChangeAspect="1"/>
          </p:cNvPicPr>
          <p:nvPr/>
        </p:nvPicPr>
        <p:blipFill>
          <a:blip r:embed="rId6"/>
          <a:stretch>
            <a:fillRect/>
          </a:stretch>
        </p:blipFill>
        <p:spPr>
          <a:xfrm>
            <a:off x="1803633" y="5132239"/>
            <a:ext cx="4599523" cy="294536"/>
          </a:xfrm>
          <a:prstGeom prst="rect">
            <a:avLst/>
          </a:prstGeom>
        </p:spPr>
      </p:pic>
    </p:spTree>
    <p:extLst>
      <p:ext uri="{BB962C8B-B14F-4D97-AF65-F5344CB8AC3E}">
        <p14:creationId xmlns:p14="http://schemas.microsoft.com/office/powerpoint/2010/main" val="1039345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2/23/2023</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3"/>
            </a:pPr>
            <a:r>
              <a:rPr lang="en-US">
                <a:solidFill>
                  <a:srgbClr val="333333"/>
                </a:solidFill>
                <a:latin typeface="+mn-lt"/>
                <a:ea typeface="Poppins"/>
                <a:cs typeface="Poppins"/>
                <a:sym typeface="Poppins"/>
              </a:rPr>
              <a:t>  Tell us a little bit about your medical and pharmacy needs.</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a:solidFill>
                  <a:srgbClr val="333333"/>
                </a:solidFill>
                <a:latin typeface="+mn-lt"/>
                <a:ea typeface="Poppins"/>
                <a:cs typeface="Poppins"/>
                <a:sym typeface="Poppins"/>
              </a:rPr>
              <a:t>Analysts are available to go through the questions on the phone!</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5" name="Picture 4">
            <a:extLst>
              <a:ext uri="{FF2B5EF4-FFF2-40B4-BE49-F238E27FC236}">
                <a16:creationId xmlns:a16="http://schemas.microsoft.com/office/drawing/2014/main" id="{D9EBFF0C-1942-4389-A1E1-D9139260AF78}"/>
              </a:ext>
            </a:extLst>
          </p:cNvPr>
          <p:cNvPicPr>
            <a:picLocks noChangeAspect="1"/>
          </p:cNvPicPr>
          <p:nvPr/>
        </p:nvPicPr>
        <p:blipFill rotWithShape="1">
          <a:blip r:embed="rId5"/>
          <a:srcRect t="2022" r="3757"/>
          <a:stretch/>
        </p:blipFill>
        <p:spPr>
          <a:xfrm>
            <a:off x="1240761" y="1596578"/>
            <a:ext cx="5845838" cy="4082357"/>
          </a:xfrm>
          <a:prstGeom prst="rect">
            <a:avLst/>
          </a:prstGeom>
        </p:spPr>
      </p:pic>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12" name="Rectangle 11">
            <a:extLst>
              <a:ext uri="{FF2B5EF4-FFF2-40B4-BE49-F238E27FC236}">
                <a16:creationId xmlns:a16="http://schemas.microsoft.com/office/drawing/2014/main" id="{A6E988F4-8D42-4104-89AD-0AEB1B5BCE1D}"/>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352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39103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2/23/2023</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341629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4"/>
            </a:pPr>
            <a:r>
              <a:rPr lang="en-US" dirty="0">
                <a:solidFill>
                  <a:srgbClr val="333333"/>
                </a:solidFill>
                <a:latin typeface="+mn-lt"/>
                <a:ea typeface="Poppins"/>
                <a:cs typeface="Poppins"/>
                <a:sym typeface="Poppins"/>
              </a:rPr>
              <a:t> Receive immediate recommendations comparing your health plan options.</a:t>
            </a:r>
          </a:p>
          <a:p>
            <a:pPr marL="457200" lvl="0" indent="0" algn="l" rtl="0">
              <a:lnSpc>
                <a:spcPct val="100000"/>
              </a:lnSpc>
              <a:spcBef>
                <a:spcPts val="0"/>
              </a:spcBef>
              <a:spcAft>
                <a:spcPts val="0"/>
              </a:spcAft>
              <a:buNone/>
            </a:pPr>
            <a:br>
              <a:rPr lang="en-US" i="1" dirty="0">
                <a:solidFill>
                  <a:srgbClr val="333333"/>
                </a:solidFill>
                <a:latin typeface="+mn-lt"/>
                <a:ea typeface="Poppins"/>
                <a:cs typeface="Poppins"/>
                <a:sym typeface="Poppins"/>
              </a:rPr>
            </a:br>
            <a:r>
              <a:rPr lang="en-US" i="1" dirty="0">
                <a:solidFill>
                  <a:srgbClr val="333333"/>
                </a:solidFill>
                <a:latin typeface="+mn-lt"/>
                <a:ea typeface="Poppins"/>
                <a:cs typeface="Poppins"/>
                <a:sym typeface="Poppins"/>
              </a:rPr>
              <a:t>Contact support with any questions!</a:t>
            </a:r>
          </a:p>
          <a:p>
            <a:pPr marL="457200" lvl="0" indent="0" algn="l" rtl="0">
              <a:lnSpc>
                <a:spcPct val="100000"/>
              </a:lnSpc>
              <a:spcBef>
                <a:spcPts val="0"/>
              </a:spcBef>
              <a:spcAft>
                <a:spcPts val="0"/>
              </a:spcAft>
              <a:buNone/>
            </a:pPr>
            <a:endParaRPr lang="en-US" i="1" dirty="0">
              <a:solidFill>
                <a:srgbClr val="333333"/>
              </a:solidFill>
              <a:latin typeface="+mn-lt"/>
              <a:ea typeface="Poppins"/>
              <a:cs typeface="Poppins"/>
              <a:sym typeface="Poppins"/>
            </a:endParaRPr>
          </a:p>
          <a:p>
            <a:pPr marL="457200"/>
            <a:r>
              <a:rPr lang="en-US" b="1" dirty="0">
                <a:effectLst/>
                <a:latin typeface="Calibri" panose="020F0502020204030204" pitchFamily="34" charset="0"/>
                <a:ea typeface="Times New Roman" panose="02020603050405020304" pitchFamily="18" charset="0"/>
              </a:rPr>
              <a:t>Attention</a:t>
            </a:r>
            <a:r>
              <a:rPr lang="en-US" dirty="0">
                <a:effectLst/>
                <a:latin typeface="Calibri" panose="020F0502020204030204" pitchFamily="34" charset="0"/>
                <a:ea typeface="Times New Roman" panose="02020603050405020304" pitchFamily="18" charset="0"/>
              </a:rPr>
              <a:t>: if you are currently enrolled or planning to enroll in Medicare in the coming year, you are only eligible to enroll in the HPHC Traditional HMO Plan. If you use Decision Doc, please disregard the other two plan options.</a:t>
            </a:r>
            <a:endParaRPr lang="en-US" i="1" dirty="0">
              <a:solidFill>
                <a:srgbClr val="333333"/>
              </a:solidFill>
              <a:latin typeface="+mn-lt"/>
              <a:ea typeface="Poppins"/>
              <a:cs typeface="Poppins"/>
              <a:sym typeface="Poppins"/>
            </a:endParaRPr>
          </a:p>
          <a:p>
            <a:pPr marL="457200" lvl="0" indent="0" algn="l" rtl="0">
              <a:lnSpc>
                <a:spcPct val="100000"/>
              </a:lnSpc>
              <a:spcBef>
                <a:spcPts val="0"/>
              </a:spcBef>
              <a:spcAft>
                <a:spcPts val="0"/>
              </a:spcAft>
              <a:buNone/>
            </a:pPr>
            <a:endParaRPr lang="en-US" i="1" dirty="0">
              <a:solidFill>
                <a:srgbClr val="333333"/>
              </a:solidFill>
              <a:latin typeface="+mn-lt"/>
              <a:ea typeface="Poppins"/>
              <a:cs typeface="Poppins"/>
              <a:sym typeface="Poppins"/>
            </a:endParaRP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3" name="Rectangle 2">
            <a:extLst>
              <a:ext uri="{FF2B5EF4-FFF2-40B4-BE49-F238E27FC236}">
                <a16:creationId xmlns:a16="http://schemas.microsoft.com/office/drawing/2014/main" id="{3CF7CEB7-D667-43B4-A2F1-3F5A9D726379}"/>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hart&#10;&#10;Description automatically generated">
            <a:extLst>
              <a:ext uri="{FF2B5EF4-FFF2-40B4-BE49-F238E27FC236}">
                <a16:creationId xmlns:a16="http://schemas.microsoft.com/office/drawing/2014/main" id="{2CDFE6B9-9338-458D-8CA2-A279D09AD5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6295" y="1500638"/>
            <a:ext cx="4750018" cy="4242947"/>
          </a:xfrm>
          <a:prstGeom prst="rect">
            <a:avLst/>
          </a:prstGeom>
        </p:spPr>
      </p:pic>
    </p:spTree>
    <p:extLst>
      <p:ext uri="{BB962C8B-B14F-4D97-AF65-F5344CB8AC3E}">
        <p14:creationId xmlns:p14="http://schemas.microsoft.com/office/powerpoint/2010/main" val="403890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2/23/2023</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5"/>
            </a:pPr>
            <a:r>
              <a:rPr lang="en-US">
                <a:solidFill>
                  <a:srgbClr val="333333"/>
                </a:solidFill>
                <a:latin typeface="+mn-lt"/>
                <a:ea typeface="Poppins"/>
                <a:cs typeface="Poppins"/>
                <a:sym typeface="Poppins"/>
              </a:rPr>
              <a:t> Enroll in plan and save</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a:solidFill>
                  <a:srgbClr val="333333"/>
                </a:solidFill>
                <a:latin typeface="+mn-lt"/>
                <a:ea typeface="Poppins"/>
                <a:cs typeface="Poppins"/>
                <a:sym typeface="Poppins"/>
              </a:rPr>
              <a:t>Employees who use MyHealthMath save over $1,300 on average.</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3" name="Rectangle 2">
            <a:extLst>
              <a:ext uri="{FF2B5EF4-FFF2-40B4-BE49-F238E27FC236}">
                <a16:creationId xmlns:a16="http://schemas.microsoft.com/office/drawing/2014/main" id="{3CF7CEB7-D667-43B4-A2F1-3F5A9D726379}"/>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Graphical user interface, text, application, email&#10;&#10;Description automatically generated">
            <a:extLst>
              <a:ext uri="{FF2B5EF4-FFF2-40B4-BE49-F238E27FC236}">
                <a16:creationId xmlns:a16="http://schemas.microsoft.com/office/drawing/2014/main" id="{9B95A053-61D5-4B94-A839-BDF806885E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372" y="1759307"/>
            <a:ext cx="6941290" cy="3534884"/>
          </a:xfrm>
          <a:prstGeom prst="rect">
            <a:avLst/>
          </a:prstGeom>
        </p:spPr>
      </p:pic>
    </p:spTree>
    <p:extLst>
      <p:ext uri="{BB962C8B-B14F-4D97-AF65-F5344CB8AC3E}">
        <p14:creationId xmlns:p14="http://schemas.microsoft.com/office/powerpoint/2010/main" val="3465525879"/>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C354B"/>
      </a:dk2>
      <a:lt2>
        <a:srgbClr val="CAE1FF"/>
      </a:lt2>
      <a:accent1>
        <a:srgbClr val="68A8FB"/>
      </a:accent1>
      <a:accent2>
        <a:srgbClr val="F6FAFF"/>
      </a:accent2>
      <a:accent3>
        <a:srgbClr val="E2E8F0"/>
      </a:accent3>
      <a:accent4>
        <a:srgbClr val="FD7B56"/>
      </a:accent4>
      <a:accent5>
        <a:srgbClr val="FFAB93"/>
      </a:accent5>
      <a:accent6>
        <a:srgbClr val="FECB60"/>
      </a:accent6>
      <a:hlink>
        <a:srgbClr val="FD7B56"/>
      </a:hlink>
      <a:folHlink>
        <a:srgbClr val="68A8FB"/>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f3abc59-2d54-47f5-9e28-4b02bed357b9">
      <Terms xmlns="http://schemas.microsoft.com/office/infopath/2007/PartnerControls"/>
    </lcf76f155ced4ddcb4097134ff3c332f>
    <TaxCatchAll xmlns="d17b98f1-e1dc-4e66-83bb-154e861269d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521F8559B14E48B476D4399D32E6E3" ma:contentTypeVersion="17" ma:contentTypeDescription="Create a new document." ma:contentTypeScope="" ma:versionID="8d094344b5efc07317c6cdac8dbb0f10">
  <xsd:schema xmlns:xsd="http://www.w3.org/2001/XMLSchema" xmlns:xs="http://www.w3.org/2001/XMLSchema" xmlns:p="http://schemas.microsoft.com/office/2006/metadata/properties" xmlns:ns2="5f3abc59-2d54-47f5-9e28-4b02bed357b9" xmlns:ns3="d17b98f1-e1dc-4e66-83bb-154e861269dc" targetNamespace="http://schemas.microsoft.com/office/2006/metadata/properties" ma:root="true" ma:fieldsID="8587d0c9b70010d738db7a58110ff436" ns2:_="" ns3:_="">
    <xsd:import namespace="5f3abc59-2d54-47f5-9e28-4b02bed357b9"/>
    <xsd:import namespace="d17b98f1-e1dc-4e66-83bb-154e861269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abc59-2d54-47f5-9e28-4b02bed35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2de11c-59f5-413a-8cfd-dc3e162f2e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7b98f1-e1dc-4e66-83bb-154e861269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5422a2-5bb2-4873-a07a-5c3b8b717da5}" ma:internalName="TaxCatchAll" ma:showField="CatchAllData" ma:web="d17b98f1-e1dc-4e66-83bb-154e86126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24053F-CD55-4474-8084-36D1B49BB6C9}">
  <ds:schemaRefs>
    <ds:schemaRef ds:uri="5f3abc59-2d54-47f5-9e28-4b02bed357b9"/>
    <ds:schemaRef ds:uri="d17b98f1-e1dc-4e66-83bb-154e861269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036339F-A7BD-41D9-8755-0B6BF2305840}">
  <ds:schemaRefs>
    <ds:schemaRef ds:uri="http://schemas.microsoft.com/sharepoint/v3/contenttype/forms"/>
  </ds:schemaRefs>
</ds:datastoreItem>
</file>

<file path=customXml/itemProps3.xml><?xml version="1.0" encoding="utf-8"?>
<ds:datastoreItem xmlns:ds="http://schemas.openxmlformats.org/officeDocument/2006/customXml" ds:itemID="{4568E78F-5A11-4785-B925-98B53F5022F4}">
  <ds:schemaRefs>
    <ds:schemaRef ds:uri="5f3abc59-2d54-47f5-9e28-4b02bed357b9"/>
    <ds:schemaRef ds:uri="d17b98f1-e1dc-4e66-83bb-154e861269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TotalTime>
  <Words>907</Words>
  <Application>Microsoft Office PowerPoint</Application>
  <PresentationFormat>Widescreen</PresentationFormat>
  <Paragraphs>53</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Gill Sans MT</vt:lpstr>
      <vt:lpstr>Poppins</vt:lpstr>
      <vt:lpstr>Tahoma</vt:lpstr>
      <vt:lpstr>Wingdings</vt:lpstr>
      <vt:lpstr>Office Theme</vt:lpstr>
      <vt:lpstr>Personalized Decision Support</vt:lpstr>
      <vt:lpstr>Why Use Decision Doc:</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Forbes</dc:creator>
  <cp:lastModifiedBy>Karina Ciulla</cp:lastModifiedBy>
  <cp:revision>59</cp:revision>
  <dcterms:created xsi:type="dcterms:W3CDTF">2021-04-21T20:54:27Z</dcterms:created>
  <dcterms:modified xsi:type="dcterms:W3CDTF">2023-02-23T18:47:59Z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0x0101003F521F8559B14E48B476D4399D32E6E3</vt:lpwstr>
  </property>
  <property fmtid="{D5CDD505-2E9C-101B-9397-08002B2CF9AE}" pid="3" name="MediaServiceImageTags">
    <vt:lpwstr/>
  </property>
</Properties>
</file>