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8"/>
  </p:notesMasterIdLst>
  <p:sldIdLst>
    <p:sldId id="257" r:id="rId5"/>
    <p:sldId id="297" r:id="rId6"/>
    <p:sldId id="31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Rogers" initials="HR" lastIdx="1" clrIdx="0">
    <p:extLst>
      <p:ext uri="{19B8F6BF-5375-455C-9EA6-DF929625EA0E}">
        <p15:presenceInfo xmlns:p15="http://schemas.microsoft.com/office/powerpoint/2012/main" userId="S::hrogers@myhealthmath.com::51c5b8bd-d1bb-4c02-a63d-636a29cc9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75558" autoAdjust="0"/>
  </p:normalViewPr>
  <p:slideViewPr>
    <p:cSldViewPr snapToGrid="0">
      <p:cViewPr varScale="1">
        <p:scale>
          <a:sx n="86" d="100"/>
          <a:sy n="86" d="100"/>
        </p:scale>
        <p:origin x="14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Rogers" userId="51c5b8bd-d1bb-4c02-a63d-636a29cc9638" providerId="ADAL" clId="{E41FAE34-2F8E-4F89-B4A6-355529516E0A}"/>
    <pc:docChg chg="undo custSel modSld">
      <pc:chgData name="Heather Rogers" userId="51c5b8bd-d1bb-4c02-a63d-636a29cc9638" providerId="ADAL" clId="{E41FAE34-2F8E-4F89-B4A6-355529516E0A}" dt="2022-10-10T15:03:09.081" v="256" actId="20577"/>
      <pc:docMkLst>
        <pc:docMk/>
      </pc:docMkLst>
      <pc:sldChg chg="modSp mod">
        <pc:chgData name="Heather Rogers" userId="51c5b8bd-d1bb-4c02-a63d-636a29cc9638" providerId="ADAL" clId="{E41FAE34-2F8E-4F89-B4A6-355529516E0A}" dt="2022-10-10T15:00:17.200" v="41" actId="20577"/>
        <pc:sldMkLst>
          <pc:docMk/>
          <pc:sldMk cId="142615522" sldId="257"/>
        </pc:sldMkLst>
        <pc:spChg chg="mod">
          <ac:chgData name="Heather Rogers" userId="51c5b8bd-d1bb-4c02-a63d-636a29cc9638" providerId="ADAL" clId="{E41FAE34-2F8E-4F89-B4A6-355529516E0A}" dt="2022-10-10T15:00:17.200" v="41" actId="20577"/>
          <ac:spMkLst>
            <pc:docMk/>
            <pc:sldMk cId="142615522" sldId="257"/>
            <ac:spMk id="5" creationId="{689C5886-BC52-4CFB-AB79-78BD8D5B355B}"/>
          </ac:spMkLst>
        </pc:spChg>
      </pc:sldChg>
      <pc:sldChg chg="modSp mod modNotesTx">
        <pc:chgData name="Heather Rogers" userId="51c5b8bd-d1bb-4c02-a63d-636a29cc9638" providerId="ADAL" clId="{E41FAE34-2F8E-4F89-B4A6-355529516E0A}" dt="2022-10-10T15:01:51.554" v="180" actId="20577"/>
        <pc:sldMkLst>
          <pc:docMk/>
          <pc:sldMk cId="3640936336" sldId="297"/>
        </pc:sldMkLst>
        <pc:spChg chg="mod">
          <ac:chgData name="Heather Rogers" userId="51c5b8bd-d1bb-4c02-a63d-636a29cc9638" providerId="ADAL" clId="{E41FAE34-2F8E-4F89-B4A6-355529516E0A}" dt="2022-10-10T15:01:05.239" v="79" actId="255"/>
          <ac:spMkLst>
            <pc:docMk/>
            <pc:sldMk cId="3640936336" sldId="297"/>
            <ac:spMk id="23" creationId="{F75B8CA2-9A34-42AC-AE8C-1C3CB5D6218E}"/>
          </ac:spMkLst>
        </pc:spChg>
        <pc:spChg chg="mod">
          <ac:chgData name="Heather Rogers" userId="51c5b8bd-d1bb-4c02-a63d-636a29cc9638" providerId="ADAL" clId="{E41FAE34-2F8E-4F89-B4A6-355529516E0A}" dt="2022-10-10T15:01:05.239" v="79" actId="255"/>
          <ac:spMkLst>
            <pc:docMk/>
            <pc:sldMk cId="3640936336" sldId="297"/>
            <ac:spMk id="24" creationId="{A8E8E895-F219-462E-B570-B9D60DB865C8}"/>
          </ac:spMkLst>
        </pc:spChg>
        <pc:spChg chg="mod">
          <ac:chgData name="Heather Rogers" userId="51c5b8bd-d1bb-4c02-a63d-636a29cc9638" providerId="ADAL" clId="{E41FAE34-2F8E-4F89-B4A6-355529516E0A}" dt="2022-10-10T15:01:05.239" v="79" actId="255"/>
          <ac:spMkLst>
            <pc:docMk/>
            <pc:sldMk cId="3640936336" sldId="297"/>
            <ac:spMk id="26" creationId="{D0C45C0C-0CD7-4F90-BC28-6EA8CE691EA0}"/>
          </ac:spMkLst>
        </pc:spChg>
      </pc:sldChg>
      <pc:sldChg chg="modSp mod">
        <pc:chgData name="Heather Rogers" userId="51c5b8bd-d1bb-4c02-a63d-636a29cc9638" providerId="ADAL" clId="{E41FAE34-2F8E-4F89-B4A6-355529516E0A}" dt="2022-10-10T15:03:09.081" v="256" actId="20577"/>
        <pc:sldMkLst>
          <pc:docMk/>
          <pc:sldMk cId="1547223162" sldId="315"/>
        </pc:sldMkLst>
        <pc:spChg chg="mod">
          <ac:chgData name="Heather Rogers" userId="51c5b8bd-d1bb-4c02-a63d-636a29cc9638" providerId="ADAL" clId="{E41FAE34-2F8E-4F89-B4A6-355529516E0A}" dt="2022-10-10T15:03:09.081" v="256" actId="20577"/>
          <ac:spMkLst>
            <pc:docMk/>
            <pc:sldMk cId="1547223162" sldId="315"/>
            <ac:spMk id="3" creationId="{3874CAAF-8445-46C4-9CC3-3655DE2CB6A5}"/>
          </ac:spMkLst>
        </pc:spChg>
        <pc:spChg chg="mod">
          <ac:chgData name="Heather Rogers" userId="51c5b8bd-d1bb-4c02-a63d-636a29cc9638" providerId="ADAL" clId="{E41FAE34-2F8E-4F89-B4A6-355529516E0A}" dt="2022-10-10T15:02:17.255" v="195" actId="1076"/>
          <ac:spMkLst>
            <pc:docMk/>
            <pc:sldMk cId="1547223162" sldId="315"/>
            <ac:spMk id="6" creationId="{5A18A8F8-74B3-4566-B4F7-70B27F5DD75A}"/>
          </ac:spMkLst>
        </pc:spChg>
        <pc:spChg chg="mod">
          <ac:chgData name="Heather Rogers" userId="51c5b8bd-d1bb-4c02-a63d-636a29cc9638" providerId="ADAL" clId="{E41FAE34-2F8E-4F89-B4A6-355529516E0A}" dt="2022-10-10T15:02:50.888" v="244" actId="20577"/>
          <ac:spMkLst>
            <pc:docMk/>
            <pc:sldMk cId="1547223162" sldId="315"/>
            <ac:spMk id="20" creationId="{19E61E85-AFCE-48FE-8C03-CD6AA2B1B7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07D8D-D6FD-4E5B-A92C-5A1A455FCD3C}" type="datetimeFigureOut">
              <a:rPr lang="en-US" smtClean="0"/>
              <a:t>10/10/2022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377B3-6015-453B-B544-52070EB2E396}" type="slidenum">
              <a:rPr lang="en-US" smtClean="0"/>
              <a:t>‹#›</a:t>
            </a:fld>
            <a:endParaRPr lang="en-US"/>
          </a:p>
        </p:txBody>
      </p:sp>
    </p:spTree>
    <p:extLst>
      <p:ext uri="{BB962C8B-B14F-4D97-AF65-F5344CB8AC3E}">
        <p14:creationId xmlns:p14="http://schemas.microsoft.com/office/powerpoint/2010/main" val="682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the second year, Decision Doc, powered by MyHealthMath, is available to all employees. MyHealthMath is a completely neutral third party and their interactive platform, Decision Doc can help you learn about our health plan options before making your enrollment decision. </a:t>
            </a:r>
          </a:p>
          <a:p>
            <a:pPr marL="171450" indent="-171450">
              <a:buFont typeface="Arial" panose="020B0604020202020204" pitchFamily="34" charset="0"/>
              <a:buChar char="•"/>
            </a:pPr>
            <a:r>
              <a:rPr lang="en-US" dirty="0"/>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p:txBody>
      </p:sp>
      <p:sp>
        <p:nvSpPr>
          <p:cNvPr id="4" name="Slide Number Placeholder 3"/>
          <p:cNvSpPr>
            <a:spLocks noGrp="1"/>
          </p:cNvSpPr>
          <p:nvPr>
            <p:ph type="sldNum" sz="quarter" idx="5"/>
          </p:nvPr>
        </p:nvSpPr>
        <p:spPr/>
        <p:txBody>
          <a:bodyPr/>
          <a:lstStyle/>
          <a:p>
            <a:fld id="{0DE377B3-6015-453B-B544-52070EB2E396}" type="slidenum">
              <a:rPr lang="en-US" smtClean="0"/>
              <a:t>2</a:t>
            </a:fld>
            <a:endParaRPr lang="en-US"/>
          </a:p>
        </p:txBody>
      </p:sp>
    </p:spTree>
    <p:extLst>
      <p:ext uri="{BB962C8B-B14F-4D97-AF65-F5344CB8AC3E}">
        <p14:creationId xmlns:p14="http://schemas.microsoft.com/office/powerpoint/2010/main" val="412855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Decision Doc can be accessed using the link above, or by scanning the QR code.</a:t>
            </a:r>
          </a:p>
          <a:p>
            <a:pPr marL="171450" indent="-171450">
              <a:buFont typeface="Arial" panose="020B0604020202020204" pitchFamily="34" charset="0"/>
              <a:buChar char="•"/>
            </a:pPr>
            <a:r>
              <a:rPr lang="en-US" dirty="0"/>
              <a:t>You’ll start by answering some medical questions,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dirty="0"/>
              <a:t>If you answer these questions online, you’ll receive an immediate recommendation on which plan 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dirty="0"/>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dirty="0"/>
              <a:t>At any time, we encourage you to connect with MyHealthMath if you have any questions about how to use Decision Doc or how to understand your report. They can be reached via questions@myhealthmath.com.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3</a:t>
            </a:fld>
            <a:endParaRPr lang="en-US"/>
          </a:p>
        </p:txBody>
      </p:sp>
    </p:spTree>
    <p:extLst>
      <p:ext uri="{BB962C8B-B14F-4D97-AF65-F5344CB8AC3E}">
        <p14:creationId xmlns:p14="http://schemas.microsoft.com/office/powerpoint/2010/main" val="1126467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10/10/2022</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38A5DC-8A8C-4D9E-B7E9-22A72A0F3FE0}"/>
              </a:ext>
            </a:extLst>
          </p:cNvPr>
          <p:cNvSpPr/>
          <p:nvPr userDrawn="1"/>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10/10/2022</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2148" y="597727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a:t>Transparency</a:t>
            </a:r>
          </a:p>
        </p:txBody>
      </p:sp>
    </p:spTree>
    <p:extLst>
      <p:ext uri="{BB962C8B-B14F-4D97-AF65-F5344CB8AC3E}">
        <p14:creationId xmlns:p14="http://schemas.microsoft.com/office/powerpoint/2010/main" val="39449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D34F6-1787-4183-B3CA-DE5A5A90A0C3}"/>
              </a:ext>
            </a:extLst>
          </p:cNvPr>
          <p:cNvSpPr>
            <a:spLocks noGrp="1"/>
          </p:cNvSpPr>
          <p:nvPr>
            <p:ph type="dt" sz="half" idx="10"/>
          </p:nvPr>
        </p:nvSpPr>
        <p:spPr/>
        <p:txBody>
          <a:bodyPr/>
          <a:lstStyle/>
          <a:p>
            <a:fld id="{45A53362-3305-4C19-856C-55DE37A936A6}" type="datetime1">
              <a:rPr lang="en-US" smtClean="0"/>
              <a:t>10/10/2022</a:t>
            </a:fld>
            <a:endParaRPr lang="en-US"/>
          </a:p>
        </p:txBody>
      </p:sp>
      <p:sp>
        <p:nvSpPr>
          <p:cNvPr id="6" name="Footer Placeholder 4">
            <a:extLst>
              <a:ext uri="{FF2B5EF4-FFF2-40B4-BE49-F238E27FC236}">
                <a16:creationId xmlns:a16="http://schemas.microsoft.com/office/drawing/2014/main" id="{13C46FDF-358A-4205-B6F0-A508F90BD05D}"/>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4C6BDB9B-7564-4569-8AC4-9E67F2A2005A}"/>
              </a:ext>
            </a:extLst>
          </p:cNvPr>
          <p:cNvSpPr>
            <a:spLocks noGrp="1"/>
          </p:cNvSpPr>
          <p:nvPr>
            <p:ph type="sldNum" sz="quarter" idx="12"/>
          </p:nvPr>
        </p:nvSpPr>
        <p:spPr>
          <a:xfrm>
            <a:off x="9340273" y="6389812"/>
            <a:ext cx="2743200" cy="365125"/>
          </a:xfrm>
        </p:spPr>
        <p:txBody>
          <a:bodyPr/>
          <a:lstStyle/>
          <a:p>
            <a:fld id="{90DBDF0A-F87E-4B63-9454-692B7BA54791}" type="slidenum">
              <a:rPr lang="en-US" smtClean="0"/>
              <a:t>‹#›</a:t>
            </a:fld>
            <a:endParaRPr lang="en-US"/>
          </a:p>
        </p:txBody>
      </p:sp>
    </p:spTree>
    <p:extLst>
      <p:ext uri="{BB962C8B-B14F-4D97-AF65-F5344CB8AC3E}">
        <p14:creationId xmlns:p14="http://schemas.microsoft.com/office/powerpoint/2010/main" val="31362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8C21A-0DE5-44DD-A985-D3E83FABB102}"/>
              </a:ext>
            </a:extLst>
          </p:cNvPr>
          <p:cNvSpPr>
            <a:spLocks noGrp="1"/>
          </p:cNvSpPr>
          <p:nvPr>
            <p:ph type="dt" sz="half" idx="10"/>
          </p:nvPr>
        </p:nvSpPr>
        <p:spPr/>
        <p:txBody>
          <a:bodyPr/>
          <a:lstStyle/>
          <a:p>
            <a:fld id="{1F514147-4EF6-49E9-A1E7-83494F2BA456}" type="datetime1">
              <a:rPr lang="en-US" smtClean="0"/>
              <a:t>10/10/2022</a:t>
            </a:fld>
            <a:endParaRPr lang="en-US"/>
          </a:p>
        </p:txBody>
      </p:sp>
      <p:sp>
        <p:nvSpPr>
          <p:cNvPr id="6" name="Slide Number Placeholder 5">
            <a:extLst>
              <a:ext uri="{FF2B5EF4-FFF2-40B4-BE49-F238E27FC236}">
                <a16:creationId xmlns:a16="http://schemas.microsoft.com/office/drawing/2014/main" id="{6A73EBF2-8ACC-48C9-BA07-FC34E623099D}"/>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7" name="Rectangle 6">
            <a:extLst>
              <a:ext uri="{FF2B5EF4-FFF2-40B4-BE49-F238E27FC236}">
                <a16:creationId xmlns:a16="http://schemas.microsoft.com/office/drawing/2014/main" id="{C72CAB59-408E-40CD-92EE-1E0776BE4F4C}"/>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44510" y="1993364"/>
            <a:ext cx="4046843" cy="4183599"/>
          </a:xfrm>
          <a:prstGeom prst="rect">
            <a:avLst/>
          </a:prstGeom>
        </p:spPr>
      </p:pic>
      <p:sp>
        <p:nvSpPr>
          <p:cNvPr id="10" name="Footer Placeholder 4">
            <a:extLst>
              <a:ext uri="{FF2B5EF4-FFF2-40B4-BE49-F238E27FC236}">
                <a16:creationId xmlns:a16="http://schemas.microsoft.com/office/drawing/2014/main" id="{EB99AE8F-F01F-425D-9403-125E13ECEF09}"/>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80156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5" name="Date Placeholder 4">
            <a:extLst>
              <a:ext uri="{FF2B5EF4-FFF2-40B4-BE49-F238E27FC236}">
                <a16:creationId xmlns:a16="http://schemas.microsoft.com/office/drawing/2014/main" id="{3614A88B-0F2F-4FF3-B650-90576F452B17}"/>
              </a:ext>
            </a:extLst>
          </p:cNvPr>
          <p:cNvSpPr>
            <a:spLocks noGrp="1"/>
          </p:cNvSpPr>
          <p:nvPr>
            <p:ph type="dt" sz="half" idx="10"/>
          </p:nvPr>
        </p:nvSpPr>
        <p:spPr/>
        <p:txBody>
          <a:bodyPr/>
          <a:lstStyle/>
          <a:p>
            <a:fld id="{1CF893F4-51C2-49C2-912B-D0D609BC1787}" type="datetime1">
              <a:rPr lang="en-US" smtClean="0"/>
              <a:t>10/10/2022</a:t>
            </a:fld>
            <a:endParaRPr lang="en-US"/>
          </a:p>
        </p:txBody>
      </p:sp>
      <p:sp>
        <p:nvSpPr>
          <p:cNvPr id="7" name="Slide Number Placeholder 6">
            <a:extLst>
              <a:ext uri="{FF2B5EF4-FFF2-40B4-BE49-F238E27FC236}">
                <a16:creationId xmlns:a16="http://schemas.microsoft.com/office/drawing/2014/main" id="{05CC49F6-1D3E-4D88-BBCC-9155EFE95843}"/>
              </a:ext>
            </a:extLst>
          </p:cNvPr>
          <p:cNvSpPr>
            <a:spLocks noGrp="1"/>
          </p:cNvSpPr>
          <p:nvPr>
            <p:ph type="sldNum" sz="quarter" idx="12"/>
          </p:nvPr>
        </p:nvSpPr>
        <p:spPr/>
        <p:txBody>
          <a:bodyPr/>
          <a:lstStyle/>
          <a:p>
            <a:fld id="{90DBDF0A-F87E-4B63-9454-692B7BA54791}" type="slidenum">
              <a:rPr lang="en-US" smtClean="0"/>
              <a:t>‹#›</a:t>
            </a:fld>
            <a:endParaRPr lang="en-US"/>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65D43DDE-2606-4838-BDB0-330FFD281392}"/>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6955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9BDBF-B563-4442-A11A-AB0305F7530C}"/>
              </a:ext>
            </a:extLst>
          </p:cNvPr>
          <p:cNvSpPr>
            <a:spLocks noGrp="1"/>
          </p:cNvSpPr>
          <p:nvPr>
            <p:ph type="dt" sz="half" idx="10"/>
          </p:nvPr>
        </p:nvSpPr>
        <p:spPr/>
        <p:txBody>
          <a:bodyPr/>
          <a:lstStyle/>
          <a:p>
            <a:fld id="{1B6A136D-8BA1-4898-9712-001F77FD2690}" type="datetime1">
              <a:rPr lang="en-US" smtClean="0"/>
              <a:t>10/10/2022</a:t>
            </a:fld>
            <a:endParaRPr lang="en-US"/>
          </a:p>
        </p:txBody>
      </p:sp>
      <p:sp>
        <p:nvSpPr>
          <p:cNvPr id="9" name="Slide Number Placeholder 8">
            <a:extLst>
              <a:ext uri="{FF2B5EF4-FFF2-40B4-BE49-F238E27FC236}">
                <a16:creationId xmlns:a16="http://schemas.microsoft.com/office/drawing/2014/main" id="{A2D66D9F-E2C3-49F7-B252-CB5B7F679A99}"/>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10" name="Footer Placeholder 4">
            <a:extLst>
              <a:ext uri="{FF2B5EF4-FFF2-40B4-BE49-F238E27FC236}">
                <a16:creationId xmlns:a16="http://schemas.microsoft.com/office/drawing/2014/main" id="{8C41AF86-4C00-4311-A099-67EC5B823443}"/>
              </a:ext>
            </a:extLst>
          </p:cNvPr>
          <p:cNvSpPr>
            <a:spLocks noGrp="1"/>
          </p:cNvSpPr>
          <p:nvPr>
            <p:ph type="ftr" sz="quarter" idx="1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159049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9E31B-5AC8-4EDF-B4AE-93CD15C6DA3F}"/>
              </a:ext>
            </a:extLst>
          </p:cNvPr>
          <p:cNvSpPr>
            <a:spLocks noGrp="1"/>
          </p:cNvSpPr>
          <p:nvPr>
            <p:ph type="dt" sz="half" idx="10"/>
          </p:nvPr>
        </p:nvSpPr>
        <p:spPr/>
        <p:txBody>
          <a:bodyPr/>
          <a:lstStyle/>
          <a:p>
            <a:fld id="{21E30A27-D2B6-49AF-8DC0-0EE02EE565D7}" type="datetime1">
              <a:rPr lang="en-US" smtClean="0"/>
              <a:t>10/10/2022</a:t>
            </a:fld>
            <a:endParaRPr lang="en-US"/>
          </a:p>
        </p:txBody>
      </p:sp>
      <p:sp>
        <p:nvSpPr>
          <p:cNvPr id="4" name="Slide Number Placeholder 3">
            <a:extLst>
              <a:ext uri="{FF2B5EF4-FFF2-40B4-BE49-F238E27FC236}">
                <a16:creationId xmlns:a16="http://schemas.microsoft.com/office/drawing/2014/main" id="{585AF0E1-C912-435A-BA23-D2441B490D35}"/>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5" name="Footer Placeholder 4">
            <a:extLst>
              <a:ext uri="{FF2B5EF4-FFF2-40B4-BE49-F238E27FC236}">
                <a16:creationId xmlns:a16="http://schemas.microsoft.com/office/drawing/2014/main" id="{7A58386C-B0D0-4DFF-8F37-769BEBBD2D03}"/>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515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39662D2-70B4-4DBF-9DFB-E2ABA8BF6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D211B-56D9-44D6-B5AB-3AF2E0C21524}" type="datetime1">
              <a:rPr lang="en-US" smtClean="0"/>
              <a:t>10/10/2022</a:t>
            </a:fld>
            <a:endParaRPr lang="en-US"/>
          </a:p>
        </p:txBody>
      </p:sp>
      <p:sp>
        <p:nvSpPr>
          <p:cNvPr id="5" name="Footer Placeholder 4">
            <a:extLst>
              <a:ext uri="{FF2B5EF4-FFF2-40B4-BE49-F238E27FC236}">
                <a16:creationId xmlns:a16="http://schemas.microsoft.com/office/drawing/2014/main" id="{18BD1A26-69CE-4B46-AACA-952CF2906150}"/>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6" name="Slide Number Placeholder 5">
            <a:extLst>
              <a:ext uri="{FF2B5EF4-FFF2-40B4-BE49-F238E27FC236}">
                <a16:creationId xmlns:a16="http://schemas.microsoft.com/office/drawing/2014/main" id="{6D64CC55-5F35-42DC-92BA-3373EDA3B36E}"/>
              </a:ext>
            </a:extLst>
          </p:cNvPr>
          <p:cNvSpPr>
            <a:spLocks noGrp="1"/>
          </p:cNvSpPr>
          <p:nvPr>
            <p:ph type="sldNum" sz="quarter" idx="4"/>
          </p:nvPr>
        </p:nvSpPr>
        <p:spPr>
          <a:xfrm>
            <a:off x="9340273" y="6389812"/>
            <a:ext cx="2743200" cy="365125"/>
          </a:xfrm>
          <a:prstGeom prst="rect">
            <a:avLst/>
          </a:prstGeom>
        </p:spPr>
        <p:txBody>
          <a:bodyPr vert="horz" lIns="91440" tIns="45720" rIns="91440" bIns="45720" rtlCol="0" anchor="ctr"/>
          <a:lstStyle>
            <a:lvl1pPr algn="r">
              <a:defRPr sz="1200">
                <a:solidFill>
                  <a:schemeClr val="accent4"/>
                </a:solidFill>
              </a:defRPr>
            </a:lvl1pPr>
          </a:lstStyle>
          <a:p>
            <a:r>
              <a:rPr lang="en-US"/>
              <a:t>&lt;#&gt;</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red background with white text&#10;&#10;Description automatically generated with medium confidence">
            <a:extLst>
              <a:ext uri="{FF2B5EF4-FFF2-40B4-BE49-F238E27FC236}">
                <a16:creationId xmlns:a16="http://schemas.microsoft.com/office/drawing/2014/main" id="{2AA046EF-0D95-46C4-870F-B5BFF2BDF2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495164" y="6356348"/>
            <a:ext cx="1923726" cy="365125"/>
          </a:xfrm>
          <a:prstGeom prst="rect">
            <a:avLst/>
          </a:prstGeom>
        </p:spPr>
      </p:pic>
    </p:spTree>
    <p:extLst>
      <p:ext uri="{BB962C8B-B14F-4D97-AF65-F5344CB8AC3E}">
        <p14:creationId xmlns:p14="http://schemas.microsoft.com/office/powerpoint/2010/main" val="115364549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0" r:id="rId4"/>
    <p:sldLayoutId id="2147483652" r:id="rId5"/>
    <p:sldLayoutId id="2147483653" r:id="rId6"/>
    <p:sldLayoutId id="2147483655" r:id="rId7"/>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2"/>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myhealthmath.com/banknewport20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C37D9-8C7C-44A5-BB1C-7B21FC265B20}"/>
              </a:ext>
            </a:extLst>
          </p:cNvPr>
          <p:cNvSpPr>
            <a:spLocks noGrp="1"/>
          </p:cNvSpPr>
          <p:nvPr>
            <p:ph type="dt" sz="half" idx="10"/>
          </p:nvPr>
        </p:nvSpPr>
        <p:spPr/>
        <p:txBody>
          <a:bodyPr/>
          <a:lstStyle/>
          <a:p>
            <a:fld id="{27B48AF5-88E7-404F-9064-73CC3D7136B5}" type="datetime1">
              <a:rPr lang="en-US" smtClean="0"/>
              <a:t>10/10/2022</a:t>
            </a:fld>
            <a:endParaRPr lang="en-US"/>
          </a:p>
        </p:txBody>
      </p:sp>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dirty="0">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dirty="0">
                <a:solidFill>
                  <a:schemeClr val="accent4"/>
                </a:solidFill>
              </a:rPr>
              <a:t>Decision Doc helps you feel confident you are selecting the right health plan.</a:t>
            </a:r>
          </a:p>
        </p:txBody>
      </p:sp>
    </p:spTree>
    <p:extLst>
      <p:ext uri="{BB962C8B-B14F-4D97-AF65-F5344CB8AC3E}">
        <p14:creationId xmlns:p14="http://schemas.microsoft.com/office/powerpoint/2010/main" val="14261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2121E"/>
              </a:solidFill>
              <a:effectLst/>
              <a:uLnTx/>
              <a:uFillTx/>
              <a:latin typeface="Tahoma"/>
              <a:ea typeface="+mn-ea"/>
              <a:cs typeface="+mn-cs"/>
            </a:endParaRPr>
          </a:p>
          <a:p>
            <a:endParaRPr lang="en-US" dirty="0"/>
          </a:p>
        </p:txBody>
      </p:sp>
      <p:sp>
        <p:nvSpPr>
          <p:cNvPr id="4" name="Date Placeholder 3">
            <a:extLst>
              <a:ext uri="{FF2B5EF4-FFF2-40B4-BE49-F238E27FC236}">
                <a16:creationId xmlns:a16="http://schemas.microsoft.com/office/drawing/2014/main" id="{0491BA42-BAE4-4086-8E2E-A68F5C6059F2}"/>
              </a:ext>
            </a:extLst>
          </p:cNvPr>
          <p:cNvSpPr>
            <a:spLocks noGrp="1"/>
          </p:cNvSpPr>
          <p:nvPr>
            <p:ph type="dt" sz="half" idx="10"/>
          </p:nvPr>
        </p:nvSpPr>
        <p:spPr/>
        <p:txBody>
          <a:bodyPr/>
          <a:lstStyle/>
          <a:p>
            <a:fld id="{1F514147-4EF6-49E9-A1E7-83494F2BA456}" type="datetime1">
              <a:rPr lang="en-US" smtClean="0"/>
              <a:t>10/10/2022</a:t>
            </a:fld>
            <a:endParaRPr lang="en-US"/>
          </a:p>
        </p:txBody>
      </p:sp>
      <p:sp>
        <p:nvSpPr>
          <p:cNvPr id="5" name="Slide Number Placeholder 4">
            <a:extLst>
              <a:ext uri="{FF2B5EF4-FFF2-40B4-BE49-F238E27FC236}">
                <a16:creationId xmlns:a16="http://schemas.microsoft.com/office/drawing/2014/main" id="{D2B9B57C-8651-4E0B-A67D-5A559239B00E}"/>
              </a:ext>
            </a:extLst>
          </p:cNvPr>
          <p:cNvSpPr>
            <a:spLocks noGrp="1"/>
          </p:cNvSpPr>
          <p:nvPr>
            <p:ph type="sldNum" sz="quarter" idx="12"/>
          </p:nvPr>
        </p:nvSpPr>
        <p:spPr/>
        <p:txBody>
          <a:bodyPr/>
          <a:lstStyle/>
          <a:p>
            <a:fld id="{90DBDF0A-F87E-4B63-9454-692B7BA54791}" type="slidenum">
              <a:rPr lang="en-US" smtClean="0"/>
              <a:t>2</a:t>
            </a:fld>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p:txBody>
          <a:bodyPr/>
          <a:lstStyle/>
          <a:p>
            <a:r>
              <a:rPr lang="en-US"/>
              <a:t>MyHealthMath,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400" dirty="0"/>
              <a:t>All information is </a:t>
            </a:r>
            <a:r>
              <a:rPr lang="en-US" sz="3400" b="1" dirty="0"/>
              <a:t>secure and confidential</a:t>
            </a:r>
            <a:endParaRPr lang="en-US" sz="3400" dirty="0"/>
          </a:p>
          <a:p>
            <a:pPr lvl="1"/>
            <a:endParaRPr lang="en-US" sz="3400" dirty="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0"/>
            <a:ext cx="7555202" cy="941007"/>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400" b="1" dirty="0"/>
              <a:t>5-10 minutes </a:t>
            </a:r>
            <a:r>
              <a:rPr lang="en-US" sz="3400" dirty="0"/>
              <a:t>to complete and confirm your plan choice</a:t>
            </a:r>
          </a:p>
          <a:p>
            <a:pPr lvl="1"/>
            <a:endParaRPr lang="en-US" sz="3400" dirty="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400" dirty="0"/>
              <a:t>~</a:t>
            </a:r>
            <a:r>
              <a:rPr lang="en-US" sz="3400" b="1" dirty="0"/>
              <a:t>$1,300 </a:t>
            </a:r>
            <a:r>
              <a:rPr lang="en-US" sz="3400" dirty="0"/>
              <a:t>savings per employee</a:t>
            </a:r>
          </a:p>
          <a:p>
            <a:pPr lvl="1"/>
            <a:endParaRPr lang="en-US" sz="3400" dirty="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364093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355;p25">
            <a:extLst>
              <a:ext uri="{FF2B5EF4-FFF2-40B4-BE49-F238E27FC236}">
                <a16:creationId xmlns:a16="http://schemas.microsoft.com/office/drawing/2014/main" id="{B2723F9E-DD5C-45BA-A986-F6E0072E70B0}"/>
              </a:ext>
            </a:extLst>
          </p:cNvPr>
          <p:cNvPicPr preferRelativeResize="0"/>
          <p:nvPr/>
        </p:nvPicPr>
        <p:blipFill>
          <a:blip r:embed="rId3">
            <a:alphaModFix/>
          </a:blip>
          <a:stretch>
            <a:fillRect/>
          </a:stretch>
        </p:blipFill>
        <p:spPr>
          <a:xfrm>
            <a:off x="83618" y="2793202"/>
            <a:ext cx="3972792" cy="3355443"/>
          </a:xfrm>
          <a:prstGeom prst="rect">
            <a:avLst/>
          </a:prstGeom>
          <a:noFill/>
          <a:ln>
            <a:noFill/>
          </a:ln>
        </p:spPr>
      </p:pic>
      <p:sp>
        <p:nvSpPr>
          <p:cNvPr id="3" name="Title 2">
            <a:extLst>
              <a:ext uri="{FF2B5EF4-FFF2-40B4-BE49-F238E27FC236}">
                <a16:creationId xmlns:a16="http://schemas.microsoft.com/office/drawing/2014/main" id="{3874CAAF-8445-46C4-9CC3-3655DE2CB6A5}"/>
              </a:ext>
            </a:extLst>
          </p:cNvPr>
          <p:cNvSpPr>
            <a:spLocks noGrp="1"/>
          </p:cNvSpPr>
          <p:nvPr>
            <p:ph type="title"/>
          </p:nvPr>
        </p:nvSpPr>
        <p:spPr/>
        <p:txBody>
          <a:bodyPr/>
          <a:lstStyle/>
          <a:p>
            <a:r>
              <a:rPr lang="en-US" dirty="0"/>
              <a:t>3 Easy Steps</a:t>
            </a:r>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48AF5-88E7-404F-9064-73CC3D7136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83820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Share your medical and pharmacy needs in ~5 minutes</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1"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Agents available to go through the questions on the phone!</a:t>
            </a:r>
            <a:endParaRPr kumimoji="0" sz="1400" b="0" i="1" u="none" strike="noStrike" kern="1200" cap="none" spc="0" normalizeH="0" baseline="0" noProof="0">
              <a:ln>
                <a:noFill/>
              </a:ln>
              <a:solidFill>
                <a:srgbClr val="333333"/>
              </a:solidFill>
              <a:effectLst/>
              <a:uLnTx/>
              <a:uFillTx/>
              <a:latin typeface="Calibri"/>
              <a:ea typeface="Poppins"/>
              <a:cs typeface="Poppins"/>
              <a:sym typeface="Poppins"/>
            </a:endParaRPr>
          </a:p>
        </p:txBody>
      </p:sp>
      <p:pic>
        <p:nvPicPr>
          <p:cNvPr id="14" name="Google Shape;369;p25">
            <a:extLst>
              <a:ext uri="{FF2B5EF4-FFF2-40B4-BE49-F238E27FC236}">
                <a16:creationId xmlns:a16="http://schemas.microsoft.com/office/drawing/2014/main" id="{284C08C6-BB06-4A90-A250-4EAA076DA544}"/>
              </a:ext>
            </a:extLst>
          </p:cNvPr>
          <p:cNvPicPr preferRelativeResize="0"/>
          <p:nvPr/>
        </p:nvPicPr>
        <p:blipFill>
          <a:blip r:embed="rId3">
            <a:alphaModFix/>
          </a:blip>
          <a:stretch>
            <a:fillRect/>
          </a:stretch>
        </p:blipFill>
        <p:spPr>
          <a:xfrm>
            <a:off x="4109604" y="2772042"/>
            <a:ext cx="4025988" cy="3327833"/>
          </a:xfrm>
          <a:prstGeom prst="rect">
            <a:avLst/>
          </a:prstGeom>
          <a:noFill/>
          <a:ln>
            <a:noFill/>
          </a:ln>
        </p:spPr>
      </p:pic>
      <p:pic>
        <p:nvPicPr>
          <p:cNvPr id="12" name="Google Shape;372;p25">
            <a:extLst>
              <a:ext uri="{FF2B5EF4-FFF2-40B4-BE49-F238E27FC236}">
                <a16:creationId xmlns:a16="http://schemas.microsoft.com/office/drawing/2014/main" id="{3DFF68D0-0215-4EA8-85AF-996F108A96DC}"/>
              </a:ext>
            </a:extLst>
          </p:cNvPr>
          <p:cNvPicPr preferRelativeResize="0"/>
          <p:nvPr/>
        </p:nvPicPr>
        <p:blipFill>
          <a:blip r:embed="rId3">
            <a:alphaModFix/>
          </a:blip>
          <a:stretch>
            <a:fillRect/>
          </a:stretch>
        </p:blipFill>
        <p:spPr>
          <a:xfrm>
            <a:off x="8241980" y="2793202"/>
            <a:ext cx="3972792" cy="3355443"/>
          </a:xfrm>
          <a:prstGeom prst="rect">
            <a:avLst/>
          </a:prstGeom>
          <a:noFill/>
          <a:ln>
            <a:noFill/>
          </a:ln>
        </p:spPr>
      </p:pic>
      <p:sp>
        <p:nvSpPr>
          <p:cNvPr id="4" name="Flowchart: Connector 3">
            <a:extLst>
              <a:ext uri="{FF2B5EF4-FFF2-40B4-BE49-F238E27FC236}">
                <a16:creationId xmlns:a16="http://schemas.microsoft.com/office/drawing/2014/main" id="{69C72E68-3101-48D5-BF8D-5BBF95B3050A}"/>
              </a:ext>
            </a:extLst>
          </p:cNvPr>
          <p:cNvSpPr/>
          <p:nvPr/>
        </p:nvSpPr>
        <p:spPr>
          <a:xfrm>
            <a:off x="134504" y="1806454"/>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1</a:t>
            </a:r>
          </a:p>
        </p:txBody>
      </p:sp>
      <p:sp>
        <p:nvSpPr>
          <p:cNvPr id="18" name="Flowchart: Connector 17">
            <a:extLst>
              <a:ext uri="{FF2B5EF4-FFF2-40B4-BE49-F238E27FC236}">
                <a16:creationId xmlns:a16="http://schemas.microsoft.com/office/drawing/2014/main" id="{C548E748-3BD5-4DE1-AA25-223C1D78EFE4}"/>
              </a:ext>
            </a:extLst>
          </p:cNvPr>
          <p:cNvSpPr/>
          <p:nvPr/>
        </p:nvSpPr>
        <p:spPr>
          <a:xfrm>
            <a:off x="421599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2</a:t>
            </a:r>
          </a:p>
        </p:txBody>
      </p:sp>
      <p:sp>
        <p:nvSpPr>
          <p:cNvPr id="19" name="Flowchart: Connector 18">
            <a:extLst>
              <a:ext uri="{FF2B5EF4-FFF2-40B4-BE49-F238E27FC236}">
                <a16:creationId xmlns:a16="http://schemas.microsoft.com/office/drawing/2014/main" id="{3063963F-967A-4BD7-B927-7163C961A1EA}"/>
              </a:ext>
            </a:extLst>
          </p:cNvPr>
          <p:cNvSpPr/>
          <p:nvPr/>
        </p:nvSpPr>
        <p:spPr>
          <a:xfrm>
            <a:off x="829184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3</a:t>
            </a:r>
          </a:p>
        </p:txBody>
      </p:sp>
      <p:sp>
        <p:nvSpPr>
          <p:cNvPr id="20" name="Google Shape;360;p25">
            <a:extLst>
              <a:ext uri="{FF2B5EF4-FFF2-40B4-BE49-F238E27FC236}">
                <a16:creationId xmlns:a16="http://schemas.microsoft.com/office/drawing/2014/main" id="{19E61E85-AFCE-48FE-8C03-CD6AA2B1B7C0}"/>
              </a:ext>
            </a:extLst>
          </p:cNvPr>
          <p:cNvSpPr txBox="1"/>
          <p:nvPr/>
        </p:nvSpPr>
        <p:spPr>
          <a:xfrm>
            <a:off x="492786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Receive immediate guidance on optimal plan </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Helps to reinforce your plan decision!</a:t>
            </a:r>
          </a:p>
        </p:txBody>
      </p:sp>
      <p:sp>
        <p:nvSpPr>
          <p:cNvPr id="21" name="Google Shape;360;p25">
            <a:extLst>
              <a:ext uri="{FF2B5EF4-FFF2-40B4-BE49-F238E27FC236}">
                <a16:creationId xmlns:a16="http://schemas.microsoft.com/office/drawing/2014/main" id="{BA9E6A06-96EA-4CEE-B5AB-645C87120C70}"/>
              </a:ext>
            </a:extLst>
          </p:cNvPr>
          <p:cNvSpPr txBox="1"/>
          <p:nvPr/>
        </p:nvSpPr>
        <p:spPr>
          <a:xfrm>
            <a:off x="9017520" y="1510188"/>
            <a:ext cx="2876725"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Enroll &amp; Save</a:t>
            </a:r>
            <a:b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b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Average employee user saves $1,300/year</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p:txBody>
      </p:sp>
      <p:sp>
        <p:nvSpPr>
          <p:cNvPr id="6" name="TextBox 5">
            <a:extLst>
              <a:ext uri="{FF2B5EF4-FFF2-40B4-BE49-F238E27FC236}">
                <a16:creationId xmlns:a16="http://schemas.microsoft.com/office/drawing/2014/main" id="{5A18A8F8-74B3-4566-B4F7-70B27F5DD75A}"/>
              </a:ext>
            </a:extLst>
          </p:cNvPr>
          <p:cNvSpPr txBox="1"/>
          <p:nvPr/>
        </p:nvSpPr>
        <p:spPr>
          <a:xfrm>
            <a:off x="6195417" y="606295"/>
            <a:ext cx="4440608" cy="92333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n-US" dirty="0"/>
              <a:t>Get Started: </a:t>
            </a:r>
            <a:r>
              <a:rPr lang="en-US" dirty="0">
                <a:hlinkClick r:id="rId4"/>
              </a:rPr>
              <a:t>www.myhealthmath.com/banknewport2023</a:t>
            </a:r>
            <a:endParaRPr lang="en-US" dirty="0"/>
          </a:p>
          <a:p>
            <a:endParaRPr lang="en-US" dirty="0"/>
          </a:p>
        </p:txBody>
      </p:sp>
      <p:pic>
        <p:nvPicPr>
          <p:cNvPr id="28" name="Picture 27" descr="Graphical user interface, application&#10;&#10;Description automatically generated">
            <a:extLst>
              <a:ext uri="{FF2B5EF4-FFF2-40B4-BE49-F238E27FC236}">
                <a16:creationId xmlns:a16="http://schemas.microsoft.com/office/drawing/2014/main" id="{E041969D-BDAC-41E5-8948-1491E4EBD5CB}"/>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95494" y="3215998"/>
            <a:ext cx="3749040" cy="2505629"/>
          </a:xfrm>
          <a:prstGeom prst="rect">
            <a:avLst/>
          </a:prstGeom>
        </p:spPr>
      </p:pic>
      <p:pic>
        <p:nvPicPr>
          <p:cNvPr id="32" name="Picture 31" descr="A picture containing chart&#10;&#10;Description automatically generated">
            <a:extLst>
              <a:ext uri="{FF2B5EF4-FFF2-40B4-BE49-F238E27FC236}">
                <a16:creationId xmlns:a16="http://schemas.microsoft.com/office/drawing/2014/main" id="{69AD130F-F0C0-415B-AD78-94D22135BE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7514" y="2987485"/>
            <a:ext cx="3136972" cy="2874364"/>
          </a:xfrm>
          <a:prstGeom prst="rect">
            <a:avLst/>
          </a:prstGeom>
        </p:spPr>
      </p:pic>
      <p:pic>
        <p:nvPicPr>
          <p:cNvPr id="36" name="Picture 35" descr="Graphical user interface, text, application, email&#10;&#10;Description automatically generated">
            <a:extLst>
              <a:ext uri="{FF2B5EF4-FFF2-40B4-BE49-F238E27FC236}">
                <a16:creationId xmlns:a16="http://schemas.microsoft.com/office/drawing/2014/main" id="{5DBB09C7-6D7B-44CC-9992-CA4AFECA2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9342" y="3638855"/>
            <a:ext cx="3749040" cy="1659916"/>
          </a:xfrm>
          <a:prstGeom prst="rect">
            <a:avLst/>
          </a:prstGeom>
        </p:spPr>
      </p:pic>
      <p:pic>
        <p:nvPicPr>
          <p:cNvPr id="8" name="Picture 7" descr="Qr code&#10;&#10;Description automatically generated">
            <a:extLst>
              <a:ext uri="{FF2B5EF4-FFF2-40B4-BE49-F238E27FC236}">
                <a16:creationId xmlns:a16="http://schemas.microsoft.com/office/drawing/2014/main" id="{02FC65F7-4C93-5EC6-5E59-A9C03A2235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36025" y="227251"/>
            <a:ext cx="1428750" cy="1428750"/>
          </a:xfrm>
          <a:prstGeom prst="rect">
            <a:avLst/>
          </a:prstGeom>
        </p:spPr>
      </p:pic>
    </p:spTree>
    <p:extLst>
      <p:ext uri="{BB962C8B-B14F-4D97-AF65-F5344CB8AC3E}">
        <p14:creationId xmlns:p14="http://schemas.microsoft.com/office/powerpoint/2010/main" val="1547223162"/>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C354B"/>
      </a:dk2>
      <a:lt2>
        <a:srgbClr val="CAE1FF"/>
      </a:lt2>
      <a:accent1>
        <a:srgbClr val="68A8FB"/>
      </a:accent1>
      <a:accent2>
        <a:srgbClr val="F6FAFF"/>
      </a:accent2>
      <a:accent3>
        <a:srgbClr val="E2E8F0"/>
      </a:accent3>
      <a:accent4>
        <a:srgbClr val="FD7B56"/>
      </a:accent4>
      <a:accent5>
        <a:srgbClr val="FFAB93"/>
      </a:accent5>
      <a:accent6>
        <a:srgbClr val="FECB60"/>
      </a:accent6>
      <a:hlink>
        <a:srgbClr val="FD7B56"/>
      </a:hlink>
      <a:folHlink>
        <a:srgbClr val="68A8FB"/>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521F8559B14E48B476D4399D32E6E3" ma:contentTypeVersion="17" ma:contentTypeDescription="Create a new document." ma:contentTypeScope="" ma:versionID="8d094344b5efc07317c6cdac8dbb0f10">
  <xsd:schema xmlns:xsd="http://www.w3.org/2001/XMLSchema" xmlns:xs="http://www.w3.org/2001/XMLSchema" xmlns:p="http://schemas.microsoft.com/office/2006/metadata/properties" xmlns:ns2="5f3abc59-2d54-47f5-9e28-4b02bed357b9" xmlns:ns3="d17b98f1-e1dc-4e66-83bb-154e861269dc" targetNamespace="http://schemas.microsoft.com/office/2006/metadata/properties" ma:root="true" ma:fieldsID="8587d0c9b70010d738db7a58110ff436" ns2:_="" ns3:_="">
    <xsd:import namespace="5f3abc59-2d54-47f5-9e28-4b02bed357b9"/>
    <xsd:import namespace="d17b98f1-e1dc-4e66-83bb-154e861269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abc59-2d54-47f5-9e28-4b02bed35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2de11c-59f5-413a-8cfd-dc3e162f2e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7b98f1-e1dc-4e66-83bb-154e861269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5422a2-5bb2-4873-a07a-5c3b8b717da5}" ma:internalName="TaxCatchAll" ma:showField="CatchAllData" ma:web="d17b98f1-e1dc-4e66-83bb-154e86126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f3abc59-2d54-47f5-9e28-4b02bed357b9">
      <Terms xmlns="http://schemas.microsoft.com/office/infopath/2007/PartnerControls"/>
    </lcf76f155ced4ddcb4097134ff3c332f>
    <TaxCatchAll xmlns="d17b98f1-e1dc-4e66-83bb-154e861269d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0A8961-E56D-4C14-8A07-2D4D50FEC7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abc59-2d54-47f5-9e28-4b02bed357b9"/>
    <ds:schemaRef ds:uri="d17b98f1-e1dc-4e66-83bb-154e861269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24053F-CD55-4474-8084-36D1B49BB6C9}">
  <ds:schemaRefs>
    <ds:schemaRef ds:uri="http://purl.org/dc/elements/1.1/"/>
    <ds:schemaRef ds:uri="http://schemas.microsoft.com/office/infopath/2007/PartnerControls"/>
    <ds:schemaRef ds:uri="5f3abc59-2d54-47f5-9e28-4b02bed357b9"/>
    <ds:schemaRef ds:uri="http://schemas.microsoft.com/office/2006/metadata/properties"/>
    <ds:schemaRef ds:uri="http://schemas.openxmlformats.org/package/2006/metadata/core-properties"/>
    <ds:schemaRef ds:uri="http://purl.org/dc/dcmitype/"/>
    <ds:schemaRef ds:uri="http://schemas.microsoft.com/office/2006/documentManagement/types"/>
    <ds:schemaRef ds:uri="d17b98f1-e1dc-4e66-83bb-154e861269dc"/>
    <ds:schemaRef ds:uri="http://www.w3.org/XML/1998/namespace"/>
    <ds:schemaRef ds:uri="http://purl.org/dc/terms/"/>
  </ds:schemaRefs>
</ds:datastoreItem>
</file>

<file path=customXml/itemProps3.xml><?xml version="1.0" encoding="utf-8"?>
<ds:datastoreItem xmlns:ds="http://schemas.openxmlformats.org/officeDocument/2006/customXml" ds:itemID="{6036339F-A7BD-41D9-8755-0B6BF23058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206</TotalTime>
  <Words>442</Words>
  <Application>Microsoft Office PowerPoint</Application>
  <PresentationFormat>Widescreen</PresentationFormat>
  <Paragraphs>34</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Gill Sans MT</vt:lpstr>
      <vt:lpstr>Tahoma</vt:lpstr>
      <vt:lpstr>Wingdings</vt:lpstr>
      <vt:lpstr>Office Theme</vt:lpstr>
      <vt:lpstr>Personalized Decision Support</vt:lpstr>
      <vt:lpstr>Why Use Decision Doc:</vt:lpstr>
      <vt:lpstr>3 Easy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Forbes</dc:creator>
  <cp:lastModifiedBy>Heather Rogers</cp:lastModifiedBy>
  <cp:revision>7</cp:revision>
  <dcterms:created xsi:type="dcterms:W3CDTF">2021-04-21T20:54:27Z</dcterms:created>
  <dcterms:modified xsi:type="dcterms:W3CDTF">2022-10-10T15:03:17Z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0x0101003F521F8559B14E48B476D4399D32E6E3</vt:lpwstr>
  </property>
  <property fmtid="{D5CDD505-2E9C-101B-9397-08002B2CF9AE}" pid="3" name="MediaServiceImageTags">
    <vt:lpwstr/>
  </property>
</Properties>
</file>