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2147374993" r:id="rId6"/>
    <p:sldId id="2147374992"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3B1"/>
    <a:srgbClr val="2C2C2C"/>
    <a:srgbClr val="FFFF8A"/>
    <a:srgbClr val="E9E9E9"/>
    <a:srgbClr val="FFFCBD"/>
    <a:srgbClr val="FFD7B2"/>
    <a:srgbClr val="FFAB4F"/>
    <a:srgbClr val="000000"/>
    <a:srgbClr val="6E8CB1"/>
    <a:srgbClr val="DA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7FA448-BB72-794F-DDE2-C554D89EA056}" v="110" dt="2023-09-26T21:59:09.241"/>
    <p1510:client id="{37D442E6-B35B-91A5-B969-58996E789FB7}" v="13" dt="2023-09-27T00:48:42.224"/>
    <p1510:client id="{4BB08062-B7D9-6BF0-1F2C-2FF38F81CC8B}" v="32" dt="2023-11-16T19:06:25.945"/>
    <p1510:client id="{65283CBB-CD82-7779-7B43-6DA54DA64431}" v="66" dt="2023-09-22T17:44:38.686"/>
    <p1510:client id="{DA00E12B-A75C-191D-F197-D1F8E4629715}" v="46" dt="2023-11-16T19:03:29.530"/>
    <p1510:client id="{DA97B930-6C0A-97B8-F2A9-5D0E9BB196E2}" v="15" dt="2023-09-22T17:49:14.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38" autoAdjust="0"/>
  </p:normalViewPr>
  <p:slideViewPr>
    <p:cSldViewPr snapToGrid="0">
      <p:cViewPr varScale="1">
        <p:scale>
          <a:sx n="88" d="100"/>
          <a:sy n="88" d="100"/>
        </p:scale>
        <p:origin x="1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and $10,000 sweepstakes opportunity. </a:t>
            </a:r>
          </a:p>
          <a:p>
            <a:pPr marL="171450" indent="-171450">
              <a:buFont typeface="Arial" panose="020B0604020202020204" pitchFamily="34" charset="0"/>
              <a:buChar char="•"/>
            </a:pPr>
            <a:r>
              <a:rPr lang="en-US" dirty="0"/>
              <a:t>All you have to do is use Decision Doc to get your personal Protection Score. </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hyperlink" Target="https://www.myhyke.com/cabinetworks-awpunion2024" TargetMode="External"/><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mailto:questions@letshyke.com"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https://www.myhyke.com/cabinetworks-awpunion20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lIns="91440" tIns="45720" rIns="91440" bIns="45720" anchor="t"/>
          <a:lstStyle/>
          <a:p>
            <a:r>
              <a:rPr lang="en-US" dirty="0">
                <a:latin typeface="Ambit Light"/>
              </a:rPr>
              <a:t>HYKE</a:t>
            </a:r>
            <a:endParaRPr lang="en-US" dirty="0"/>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607104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6">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6">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6">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8"/>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9"/>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sp>
        <p:nvSpPr>
          <p:cNvPr id="3" name="object 16">
            <a:extLst>
              <a:ext uri="{FF2B5EF4-FFF2-40B4-BE49-F238E27FC236}">
                <a16:creationId xmlns:a16="http://schemas.microsoft.com/office/drawing/2014/main" id="{94F2983B-E687-A200-168C-1D7C90430568}"/>
              </a:ext>
            </a:extLst>
          </p:cNvPr>
          <p:cNvSpPr txBox="1"/>
          <p:nvPr/>
        </p:nvSpPr>
        <p:spPr>
          <a:xfrm>
            <a:off x="1479973" y="1878926"/>
            <a:ext cx="4538345" cy="599075"/>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4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endParaRPr lang="en-US" sz="1400" b="1"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a:p>
            <a:pPr marL="12700" marR="5080">
              <a:lnSpc>
                <a:spcPct val="113100"/>
              </a:lnSpc>
              <a:spcBef>
                <a:spcPts val="919"/>
              </a:spcBef>
              <a:defRPr/>
            </a:pPr>
            <a:r>
              <a:rPr lang="en-US" sz="1400" dirty="0">
                <a:solidFill>
                  <a:srgbClr val="2C2C2C"/>
                </a:solidFill>
                <a:latin typeface="Ambit"/>
                <a:ea typeface="Open Sans"/>
                <a:cs typeface="Open Sans"/>
                <a:hlinkClick r:id="rId10"/>
              </a:rPr>
              <a:t>www.myhyke.com/cabinetworks-awpunion2024</a:t>
            </a:r>
            <a:endParaRPr lang="en-US" sz="1400" b="0" u="none" strike="noStrike" kern="1200" cap="none" spc="0" normalizeH="0" baseline="0" noProof="0" dirty="0">
              <a:ln>
                <a:noFill/>
              </a:ln>
              <a:solidFill>
                <a:srgbClr val="2C2C2C"/>
              </a:solidFill>
              <a:effectLst/>
              <a:uLnTx/>
              <a:uFillTx/>
              <a:latin typeface="Ambit"/>
              <a:ea typeface="Open Sans"/>
              <a:cs typeface="Open Sans"/>
              <a:hlinkClick r:id="rId10"/>
            </a:endParaRPr>
          </a:p>
        </p:txBody>
      </p:sp>
      <p:pic>
        <p:nvPicPr>
          <p:cNvPr id="2" name="Picture 1" descr="Cabinetworks 2024 AWP Union - QR code">
            <a:extLst>
              <a:ext uri="{FF2B5EF4-FFF2-40B4-BE49-F238E27FC236}">
                <a16:creationId xmlns:a16="http://schemas.microsoft.com/office/drawing/2014/main" id="{4A64D0E4-68D0-7459-68EB-DE5E93CEEC59}"/>
              </a:ext>
            </a:extLst>
          </p:cNvPr>
          <p:cNvPicPr>
            <a:picLocks noChangeAspect="1"/>
          </p:cNvPicPr>
          <p:nvPr/>
        </p:nvPicPr>
        <p:blipFill>
          <a:blip r:embed="rId11"/>
          <a:stretch>
            <a:fillRect/>
          </a:stretch>
        </p:blipFill>
        <p:spPr>
          <a:xfrm>
            <a:off x="422564" y="1717964"/>
            <a:ext cx="962892" cy="955965"/>
          </a:xfrm>
          <a:prstGeom prst="rect">
            <a:avLst/>
          </a:prstGeom>
        </p:spPr>
      </p:pic>
    </p:spTree>
    <p:extLst>
      <p:ext uri="{BB962C8B-B14F-4D97-AF65-F5344CB8AC3E}">
        <p14:creationId xmlns:p14="http://schemas.microsoft.com/office/powerpoint/2010/main" val="44287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7" name="TextBox 6">
            <a:extLst>
              <a:ext uri="{FF2B5EF4-FFF2-40B4-BE49-F238E27FC236}">
                <a16:creationId xmlns:a16="http://schemas.microsoft.com/office/drawing/2014/main" id="{663F7881-44B0-D638-2B11-6CABC7CE97D5}"/>
              </a:ext>
            </a:extLst>
          </p:cNvPr>
          <p:cNvSpPr txBox="1"/>
          <p:nvPr/>
        </p:nvSpPr>
        <p:spPr>
          <a:xfrm>
            <a:off x="587563" y="611827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3"/>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sp>
        <p:nvSpPr>
          <p:cNvPr id="4" name="object 16">
            <a:extLst>
              <a:ext uri="{FF2B5EF4-FFF2-40B4-BE49-F238E27FC236}">
                <a16:creationId xmlns:a16="http://schemas.microsoft.com/office/drawing/2014/main" id="{41C24F9E-59C1-E1C8-205F-B04E0111BF5C}"/>
              </a:ext>
            </a:extLst>
          </p:cNvPr>
          <p:cNvSpPr txBox="1"/>
          <p:nvPr/>
        </p:nvSpPr>
        <p:spPr>
          <a:xfrm>
            <a:off x="2061864" y="3957109"/>
            <a:ext cx="5251854" cy="736997"/>
          </a:xfrm>
          <a:prstGeom prst="rect">
            <a:avLst/>
          </a:prstGeom>
        </p:spPr>
        <p:txBody>
          <a:bodyPr vert="horz" wrap="square" lIns="0" tIns="12700" rIns="0" bIns="0" rtlCol="0" anchor="t">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endParaRPr lang="en-US" b="1" u="none" strike="noStrike" kern="1200" cap="none" spc="0" normalizeH="0" baseline="0" noProof="0">
              <a:ln>
                <a:noFill/>
              </a:ln>
              <a:solidFill>
                <a:srgbClr val="2C2C2C"/>
              </a:solidFill>
              <a:effectLst/>
              <a:uLnTx/>
              <a:uFillTx/>
              <a:latin typeface="Ambit" panose="00000500000000000000" pitchFamily="50" charset="0"/>
              <a:ea typeface="Open Sans" pitchFamily="2" charset="0"/>
              <a:cs typeface="Open Sans" pitchFamily="2" charset="0"/>
            </a:endParaRPr>
          </a:p>
          <a:p>
            <a:pPr marL="12700" marR="5080">
              <a:lnSpc>
                <a:spcPct val="113100"/>
              </a:lnSpc>
              <a:spcBef>
                <a:spcPts val="919"/>
              </a:spcBef>
              <a:defRPr/>
            </a:pPr>
            <a:r>
              <a:rPr lang="en-US" dirty="0">
                <a:solidFill>
                  <a:srgbClr val="2C2C2C"/>
                </a:solidFill>
                <a:latin typeface="Ambit"/>
                <a:ea typeface="Open Sans"/>
                <a:cs typeface="Open Sans"/>
                <a:hlinkClick r:id="rId4"/>
              </a:rPr>
              <a:t>www.myhyke.com/cabinetworks-awpunion2024</a:t>
            </a:r>
            <a:endParaRPr lang="en-US" b="0" u="none" strike="noStrike" kern="1200" cap="none" spc="0" normalizeH="0" baseline="0" noProof="0" dirty="0">
              <a:ln>
                <a:noFill/>
              </a:ln>
              <a:solidFill>
                <a:srgbClr val="2C2C2C"/>
              </a:solidFill>
              <a:effectLst/>
              <a:uLnTx/>
              <a:uFillTx/>
              <a:latin typeface="Ambit"/>
              <a:ea typeface="Open Sans"/>
              <a:cs typeface="Open Sans"/>
              <a:hlinkClick r:id="rId4"/>
            </a:endParaRPr>
          </a:p>
        </p:txBody>
      </p:sp>
      <p:pic>
        <p:nvPicPr>
          <p:cNvPr id="9" name="Picture 8" descr="Cabinetworks 2024 AWP Union - QR code">
            <a:extLst>
              <a:ext uri="{FF2B5EF4-FFF2-40B4-BE49-F238E27FC236}">
                <a16:creationId xmlns:a16="http://schemas.microsoft.com/office/drawing/2014/main" id="{E9E8951E-5AFF-2B0B-D07A-4F2C3B82E88F}"/>
              </a:ext>
            </a:extLst>
          </p:cNvPr>
          <p:cNvPicPr>
            <a:picLocks noChangeAspect="1"/>
          </p:cNvPicPr>
          <p:nvPr/>
        </p:nvPicPr>
        <p:blipFill>
          <a:blip r:embed="rId5"/>
          <a:stretch>
            <a:fillRect/>
          </a:stretch>
        </p:blipFill>
        <p:spPr>
          <a:xfrm>
            <a:off x="713509" y="3789219"/>
            <a:ext cx="1198419" cy="1184565"/>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6e73e92cb0acd4c263c3b6a9ec7ffba6">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8063d1bd1be30f3ab9d48962316f5878"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cb8eae1-61f1-4403-be82-09eff0b170ed}"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3F82BF-C2EC-414E-944E-13D746BC4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customXml/itemProps3.xml><?xml version="1.0" encoding="utf-8"?>
<ds:datastoreItem xmlns:ds="http://schemas.openxmlformats.org/officeDocument/2006/customXml" ds:itemID="{FD145A62-D1EA-4521-B865-C677E141E8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532</TotalTime>
  <Words>1918</Words>
  <Application>Microsoft Office PowerPoint</Application>
  <PresentationFormat>Widescreen</PresentationFormat>
  <Paragraphs>123</Paragraphs>
  <Slides>3</Slides>
  <Notes>3</Notes>
  <HiddenSlides>0</HiddenSlides>
  <MMClips>0</MMClips>
  <ScaleCrop>false</ScaleCrop>
  <HeadingPairs>
    <vt:vector size="4" baseType="variant">
      <vt:variant>
        <vt:lpstr>Theme</vt:lpstr>
      </vt:variant>
      <vt:variant>
        <vt:i4>2</vt:i4>
      </vt:variant>
      <vt:variant>
        <vt:lpstr>Slide Titles</vt:lpstr>
      </vt:variant>
      <vt:variant>
        <vt:i4>3</vt:i4>
      </vt:variant>
    </vt:vector>
  </HeadingPairs>
  <TitlesOfParts>
    <vt:vector size="5" baseType="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Heather Rogers</cp:lastModifiedBy>
  <cp:revision>82</cp:revision>
  <dcterms:created xsi:type="dcterms:W3CDTF">2023-07-28T11:38:08Z</dcterms:created>
  <dcterms:modified xsi:type="dcterms:W3CDTF">2023-11-16T19:06:42Z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