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9" r:id="rId5"/>
  </p:sldMasterIdLst>
  <p:notesMasterIdLst>
    <p:notesMasterId r:id="rId9"/>
  </p:notesMasterIdLst>
  <p:sldIdLst>
    <p:sldId id="2147374993" r:id="rId6"/>
    <p:sldId id="2147374992" r:id="rId7"/>
    <p:sldId id="2147374991"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B3B1"/>
    <a:srgbClr val="2C2C2C"/>
    <a:srgbClr val="FFFF8A"/>
    <a:srgbClr val="E9E9E9"/>
    <a:srgbClr val="FFFCBD"/>
    <a:srgbClr val="FFD7B2"/>
    <a:srgbClr val="FFAB4F"/>
    <a:srgbClr val="000000"/>
    <a:srgbClr val="6E8CB1"/>
    <a:srgbClr val="DAE1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7FA448-BB72-794F-DDE2-C554D89EA056}" v="110" dt="2023-09-26T21:59:09.241"/>
    <p1510:client id="{37D442E6-B35B-91A5-B969-58996E789FB7}" v="13" dt="2023-09-27T00:48:42.224"/>
    <p1510:client id="{65283CBB-CD82-7779-7B43-6DA54DA64431}" v="66" dt="2023-09-22T17:44:38.686"/>
    <p1510:client id="{DA00E12B-A75C-191D-F197-D1F8E4629715}" v="13" dt="2023-11-16T18:59:53.696"/>
    <p1510:client id="{DA97B930-6C0A-97B8-F2A9-5D0E9BB196E2}" v="15" dt="2023-09-22T17:49:14.4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438" autoAdjust="0"/>
  </p:normalViewPr>
  <p:slideViewPr>
    <p:cSldViewPr snapToGrid="0">
      <p:cViewPr varScale="1">
        <p:scale>
          <a:sx n="88" d="100"/>
          <a:sy n="88" d="100"/>
        </p:scale>
        <p:origin x="19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40C88-EBBF-4653-867E-1351C78FBA4C}" type="datetimeFigureOut">
              <a:rPr lang="en-US" smtClean="0"/>
              <a:t>11/16/2023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1F54C-0550-4B20-B1A0-255A1BE483CC}" type="slidenum">
              <a:rPr lang="en-US" smtClean="0"/>
              <a:t>‹#›</a:t>
            </a:fld>
            <a:endParaRPr lang="en-US"/>
          </a:p>
        </p:txBody>
      </p:sp>
    </p:spTree>
    <p:extLst>
      <p:ext uri="{BB962C8B-B14F-4D97-AF65-F5344CB8AC3E}">
        <p14:creationId xmlns:p14="http://schemas.microsoft.com/office/powerpoint/2010/main" val="4284255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We’re pleased to share that Decision Doc, powered by HYKE is available to all employees. HYKE is a completely neutral third party and their interactive platform helps you learn about our health plan options before making your enrollment decision</a:t>
            </a:r>
          </a:p>
          <a:p>
            <a:pPr marL="171450" indent="-171450">
              <a:buFont typeface="Arial" panose="020B0604020202020204" pitchFamily="34" charset="0"/>
              <a:buChar char="•"/>
            </a:pPr>
            <a:r>
              <a:rPr lang="en-US" dirty="0"/>
              <a:t>This is a free, quick, and easy confidential service that we encourage everyone to use. It can provide peace of mind for those of you that already know which plan you want to select. Alternatively, if you aren’t sure which plan you’re going to choose, Decision Doc can help you decide. Employees who use Decision Doc save an average of $1,300 per year!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4</a:t>
            </a:fld>
            <a:endParaRPr lang="en-US"/>
          </a:p>
        </p:txBody>
      </p:sp>
    </p:spTree>
    <p:extLst>
      <p:ext uri="{BB962C8B-B14F-4D97-AF65-F5344CB8AC3E}">
        <p14:creationId xmlns:p14="http://schemas.microsoft.com/office/powerpoint/2010/main" val="4281426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Decision Doc can be accessed using the link above, or by scanning the QR code.</a:t>
            </a:r>
          </a:p>
          <a:p>
            <a:pPr marL="171450" indent="-171450">
              <a:buFont typeface="Arial" panose="020B0604020202020204" pitchFamily="34" charset="0"/>
              <a:buChar char="•"/>
            </a:pPr>
            <a:r>
              <a:rPr lang="en-US" dirty="0"/>
              <a:t>You’ll start by answering some medical questions, either online or by scheduling a phone call. Questions range from the types of specialists you and your family members may see, to surgeries you may be thinking of, to the types of prescriptions anyone may be taking. This level of detail is important so Decision Doc can calculate which plan option will best meet your specific medical needs.</a:t>
            </a:r>
          </a:p>
          <a:p>
            <a:pPr marL="171450" indent="-171450">
              <a:buFont typeface="Arial" panose="020B0604020202020204" pitchFamily="34" charset="0"/>
              <a:buChar char="•"/>
            </a:pPr>
            <a:r>
              <a:rPr lang="en-US" dirty="0"/>
              <a:t>You then will receive </a:t>
            </a:r>
            <a:r>
              <a:rPr lang="en-US"/>
              <a:t>immediate guidance </a:t>
            </a:r>
            <a:r>
              <a:rPr lang="en-US" dirty="0"/>
              <a:t>on which plan will be the best fit, based on cost, for you and your family. Your report will include details on how Decision Doc determines your winning plan, as well as provide a bunch of resources to help you make your decision.</a:t>
            </a:r>
          </a:p>
          <a:p>
            <a:pPr marL="171450" indent="-171450">
              <a:buFont typeface="Arial" panose="020B0604020202020204" pitchFamily="34" charset="0"/>
              <a:buChar char="•"/>
            </a:pPr>
            <a:r>
              <a:rPr lang="en-US" dirty="0"/>
              <a:t>Once you’re ready, navigate to our enrollment system to complete your enrollment for this year.</a:t>
            </a:r>
          </a:p>
          <a:p>
            <a:pPr marL="171450" indent="-171450">
              <a:buFont typeface="Arial" panose="020B0604020202020204" pitchFamily="34" charset="0"/>
              <a:buChar char="•"/>
            </a:pPr>
            <a:r>
              <a:rPr lang="en-US" dirty="0"/>
              <a:t>At any time, please connect with the HYKE team if you have any questions about how to use Decision. They can be reached via questions@letshyke.com.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4</a:t>
            </a:fld>
            <a:endParaRPr lang="en-US"/>
          </a:p>
        </p:txBody>
      </p:sp>
    </p:spTree>
    <p:extLst>
      <p:ext uri="{BB962C8B-B14F-4D97-AF65-F5344CB8AC3E}">
        <p14:creationId xmlns:p14="http://schemas.microsoft.com/office/powerpoint/2010/main" val="2803948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an added bonus, all employees who use Decision Doc will be entered into a $5,000 and $10,000 sweepstakes opportunity. </a:t>
            </a:r>
          </a:p>
          <a:p>
            <a:pPr marL="171450" indent="-171450">
              <a:buFont typeface="Arial" panose="020B0604020202020204" pitchFamily="34" charset="0"/>
              <a:buChar char="•"/>
            </a:pPr>
            <a:r>
              <a:rPr lang="en-US" dirty="0"/>
              <a:t>All you have to do is use Decision Doc to get your personal Protection Score. </a:t>
            </a:r>
          </a:p>
          <a:p>
            <a:pPr marL="171450" indent="-171450">
              <a:buFont typeface="Arial" panose="020B0604020202020204" pitchFamily="34" charset="0"/>
              <a:buChar char="•"/>
            </a:pPr>
            <a:r>
              <a:rPr lang="en-US" dirty="0"/>
              <a:t>The team at HYKE is managing this sweepstakes opportunity, so please reach out to them with any questions!</a:t>
            </a:r>
          </a:p>
        </p:txBody>
      </p:sp>
      <p:sp>
        <p:nvSpPr>
          <p:cNvPr id="4" name="Slide Number Placeholder 3"/>
          <p:cNvSpPr>
            <a:spLocks noGrp="1"/>
          </p:cNvSpPr>
          <p:nvPr>
            <p:ph type="sldNum" sz="quarter" idx="5"/>
          </p:nvPr>
        </p:nvSpPr>
        <p:spPr/>
        <p:txBody>
          <a:bodyPr/>
          <a:lstStyle/>
          <a:p>
            <a:fld id="{BE51F54C-0550-4B20-B1A0-255A1BE483CC}" type="slidenum">
              <a:rPr lang="en-US" smtClean="0"/>
              <a:t>3</a:t>
            </a:fld>
            <a:endParaRPr lang="en-US"/>
          </a:p>
        </p:txBody>
      </p:sp>
    </p:spTree>
    <p:extLst>
      <p:ext uri="{BB962C8B-B14F-4D97-AF65-F5344CB8AC3E}">
        <p14:creationId xmlns:p14="http://schemas.microsoft.com/office/powerpoint/2010/main" val="4526316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anose="00000500000000000000" pitchFamily="50" charset="0"/>
              </a:defRPr>
            </a:lvl1pPr>
          </a:lstStyle>
          <a:p>
            <a:pPr lvl="0"/>
            <a:r>
              <a:rPr lang="en-GB"/>
              <a:t>PowerPoint presentation title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panose="00000500000000000000" pitchFamily="50" charset="0"/>
              </a:defRPr>
            </a:lvl1pPr>
          </a:lstStyle>
          <a:p>
            <a:pPr lvl="0"/>
            <a:r>
              <a:rPr lang="en-GB"/>
              <a:t>PRESENTATION DATE</a:t>
            </a:r>
            <a:endParaRPr lang="en-US"/>
          </a:p>
        </p:txBody>
      </p:sp>
    </p:spTree>
    <p:extLst>
      <p:ext uri="{BB962C8B-B14F-4D97-AF65-F5344CB8AC3E}">
        <p14:creationId xmlns:p14="http://schemas.microsoft.com/office/powerpoint/2010/main" val="4044109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AA4009F5-DDC3-424C-B3AC-4393039CDD4F}" type="slidenum">
              <a:rPr lang="en-US" smtClean="0"/>
              <a:t>‹#›</a:t>
            </a:fld>
            <a:endParaRPr lang="en-US"/>
          </a:p>
        </p:txBody>
      </p:sp>
    </p:spTree>
    <p:extLst>
      <p:ext uri="{BB962C8B-B14F-4D97-AF65-F5344CB8AC3E}">
        <p14:creationId xmlns:p14="http://schemas.microsoft.com/office/powerpoint/2010/main" val="1194673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F3D995-19C2-423B-B296-1F549EB3407F}" type="slidenum">
              <a:rPr lang="en-US" smtClean="0"/>
              <a:t>‹#›</a:t>
            </a:fld>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773069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1C4D1D3F-B0CF-43D5-ADE1-3FA453842E47}" type="slidenum">
              <a:rPr lang="en-US" smtClean="0"/>
              <a:t>‹#›</a:t>
            </a:fld>
            <a:endParaRPr lang="en-US"/>
          </a:p>
        </p:txBody>
      </p:sp>
    </p:spTree>
    <p:extLst>
      <p:ext uri="{BB962C8B-B14F-4D97-AF65-F5344CB8AC3E}">
        <p14:creationId xmlns:p14="http://schemas.microsoft.com/office/powerpoint/2010/main" val="232528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BCB0496-5E02-4959-850B-AA6180DB9F52}" type="slidenum">
              <a:rPr lang="en-US" smtClean="0"/>
              <a:t>‹#›</a:t>
            </a:fld>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622816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0260925-C54A-4617-889A-935204ECAAAC}" type="slidenum">
              <a:rPr lang="en-US" smtClean="0"/>
              <a:t>‹#›</a:t>
            </a:fld>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12441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DDF2AC9-F170-4867-8618-84B35E9E0877}" type="slidenum">
              <a:rPr lang="en-US" smtClean="0"/>
              <a:t>‹#›</a:t>
            </a:fld>
            <a:endParaRPr lang="en-US"/>
          </a:p>
        </p:txBody>
      </p:sp>
      <p:sp>
        <p:nvSpPr>
          <p:cNvPr id="7" name="Text Placeholder 6">
            <a:extLst>
              <a:ext uri="{FF2B5EF4-FFF2-40B4-BE49-F238E27FC236}">
                <a16:creationId xmlns:a16="http://schemas.microsoft.com/office/drawing/2014/main" id="{1F3ACB9C-CE0B-5284-45FD-35246807B623}"/>
              </a:ext>
            </a:extLst>
          </p:cNvPr>
          <p:cNvSpPr>
            <a:spLocks noGrp="1"/>
          </p:cNvSpPr>
          <p:nvPr>
            <p:ph type="body" sz="quarter" idx="19"/>
          </p:nvPr>
        </p:nvSpPr>
        <p:spPr>
          <a:xfrm>
            <a:off x="510444" y="2961779"/>
            <a:ext cx="4407408" cy="1389888"/>
          </a:xfrm>
          <a:prstGeom prst="rect">
            <a:avLst/>
          </a:prstGeom>
        </p:spPr>
        <p:txBody>
          <a:bodyPr/>
          <a:lstStyle>
            <a:lvl1pPr marL="0" indent="0">
              <a:buNone/>
              <a:defRPr sz="1200">
                <a:latin typeface="Ambit Light" panose="00000400000000000000"/>
              </a:defRPr>
            </a:lvl1pPr>
          </a:lstStyle>
          <a:p>
            <a:pPr lvl="0"/>
            <a:endParaRPr lang="en-US"/>
          </a:p>
        </p:txBody>
      </p:sp>
    </p:spTree>
    <p:extLst>
      <p:ext uri="{BB962C8B-B14F-4D97-AF65-F5344CB8AC3E}">
        <p14:creationId xmlns:p14="http://schemas.microsoft.com/office/powerpoint/2010/main" val="3453553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7" name="Text Placeholder 5">
            <a:extLst>
              <a:ext uri="{FF2B5EF4-FFF2-40B4-BE49-F238E27FC236}">
                <a16:creationId xmlns:a16="http://schemas.microsoft.com/office/drawing/2014/main" id="{CCCBC58D-B4C0-3984-C418-91668C16D801}"/>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9" name="Text Placeholder 12">
            <a:extLst>
              <a:ext uri="{FF2B5EF4-FFF2-40B4-BE49-F238E27FC236}">
                <a16:creationId xmlns:a16="http://schemas.microsoft.com/office/drawing/2014/main" id="{FF8ADD9F-6CC1-4315-CF62-7997B3B793C7}"/>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1293368-A5C8-448F-882D-32744624519F}" type="slidenum">
              <a:rPr lang="en-US" smtClean="0"/>
              <a:t>‹#›</a:t>
            </a:fld>
            <a:endParaRPr lang="en-US"/>
          </a:p>
        </p:txBody>
      </p:sp>
    </p:spTree>
    <p:extLst>
      <p:ext uri="{BB962C8B-B14F-4D97-AF65-F5344CB8AC3E}">
        <p14:creationId xmlns:p14="http://schemas.microsoft.com/office/powerpoint/2010/main" val="2456529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3E73234-11C6-BC56-ABBC-CF28EEC67E16}"/>
              </a:ext>
            </a:extLst>
          </p:cNvPr>
          <p:cNvSpPr txBox="1"/>
          <p:nvPr userDrawn="1"/>
        </p:nvSpPr>
        <p:spPr>
          <a:xfrm>
            <a:off x="510444" y="2735669"/>
            <a:ext cx="4409595" cy="1384995"/>
          </a:xfrm>
          <a:prstGeom prst="rect">
            <a:avLst/>
          </a:prstGeom>
          <a:noFill/>
        </p:spPr>
        <p:txBody>
          <a:bodyPr wrap="square" rtlCol="0">
            <a:spAutoFit/>
          </a:bodyPr>
          <a:lstStyle/>
          <a:p>
            <a:r>
              <a:rPr lang="en-GB" sz="1200" u="none" strike="noStrike">
                <a:solidFill>
                  <a:srgbClr val="2C2C2C"/>
                </a:solidFill>
                <a:effectLst/>
                <a:latin typeface="Ambit Light" pitchFamily="2" charset="77"/>
              </a:rPr>
              <a:t>Lorem ipsum dolor sit amet, </a:t>
            </a:r>
            <a:r>
              <a:rPr lang="en-GB" sz="1200" u="none" strike="noStrike" err="1">
                <a:solidFill>
                  <a:srgbClr val="2C2C2C"/>
                </a:solidFill>
                <a:effectLst/>
                <a:latin typeface="Ambit Light" pitchFamily="2" charset="77"/>
              </a:rPr>
              <a:t>consectetur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adipiscing</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elit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Praesent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mollis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ante a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Proin </a:t>
            </a:r>
            <a:r>
              <a:rPr lang="en-GB" sz="1200" u="none" strike="noStrike" err="1">
                <a:solidFill>
                  <a:srgbClr val="2C2C2C"/>
                </a:solidFill>
                <a:effectLst/>
                <a:latin typeface="Ambit Light" pitchFamily="2" charset="77"/>
              </a:rPr>
              <a:t>ultrices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sapien</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facilisis</a:t>
            </a:r>
            <a:r>
              <a:rPr lang="en-GB" sz="1200" u="none" strike="noStrike">
                <a:solidFill>
                  <a:srgbClr val="2C2C2C"/>
                </a:solidFill>
                <a:effectLst/>
                <a:latin typeface="Ambit Light" pitchFamily="2" charset="77"/>
              </a:rPr>
              <a:t>. Nam cursus </a:t>
            </a:r>
            <a:r>
              <a:rPr lang="en-GB" sz="1200" u="none" strike="noStrike" err="1">
                <a:solidFill>
                  <a:srgbClr val="2C2C2C"/>
                </a:solidFill>
                <a:effectLst/>
                <a:latin typeface="Ambit Light" pitchFamily="2" charset="77"/>
              </a:rPr>
              <a:t>sem</a:t>
            </a:r>
            <a:r>
              <a:rPr lang="en-GB" sz="1200" u="none" strike="noStrike">
                <a:solidFill>
                  <a:srgbClr val="2C2C2C"/>
                </a:solidFill>
                <a:effectLst/>
                <a:latin typeface="Ambit Light" pitchFamily="2" charset="77"/>
              </a:rPr>
              <a:t> ac </a:t>
            </a:r>
            <a:r>
              <a:rPr lang="en-GB" sz="1200" u="none" strike="noStrike" err="1">
                <a:solidFill>
                  <a:srgbClr val="2C2C2C"/>
                </a:solidFill>
                <a:effectLst/>
                <a:latin typeface="Ambit Light" pitchFamily="2" charset="77"/>
              </a:rPr>
              <a:t>urna</a:t>
            </a:r>
            <a:r>
              <a:rPr lang="en-GB" sz="1200" u="none" strike="noStrike">
                <a:solidFill>
                  <a:srgbClr val="2C2C2C"/>
                </a:solidFill>
                <a:effectLst/>
                <a:latin typeface="Ambit Light" pitchFamily="2" charset="77"/>
              </a:rPr>
              <a:t> convallis, sit amet </a:t>
            </a:r>
            <a:r>
              <a:rPr lang="en-GB" sz="1200" u="none" strike="noStrike" err="1">
                <a:solidFill>
                  <a:srgbClr val="2C2C2C"/>
                </a:solidFill>
                <a:effectLst/>
                <a:latin typeface="Ambit Light" pitchFamily="2" charset="77"/>
              </a:rPr>
              <a:t>ultricies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lacus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tincidunt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Vivamus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nec</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ipsum. </a:t>
            </a:r>
            <a:r>
              <a:rPr lang="en-GB" sz="1200" u="none" strike="noStrike" err="1">
                <a:solidFill>
                  <a:srgbClr val="2C2C2C"/>
                </a:solidFill>
                <a:effectLst/>
                <a:latin typeface="Ambit Light" pitchFamily="2" charset="77"/>
              </a:rPr>
              <a:t>Fusce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leo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Nulla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ligula </a:t>
            </a:r>
            <a:r>
              <a:rPr lang="en-GB" sz="1200" u="none" strike="noStrike" err="1">
                <a:solidFill>
                  <a:srgbClr val="2C2C2C"/>
                </a:solidFill>
                <a:effectLst/>
                <a:latin typeface="Ambit Light" pitchFamily="2" charset="77"/>
              </a:rPr>
              <a:t>commodo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suscipit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nisl</a:t>
            </a:r>
            <a:r>
              <a:rPr lang="en-GB" sz="1200" u="none" strike="noStrike">
                <a:solidFill>
                  <a:srgbClr val="2C2C2C"/>
                </a:solidFill>
                <a:effectLst/>
                <a:latin typeface="Ambit Light" pitchFamily="2" charset="77"/>
              </a:rPr>
              <a:t> vitae, </a:t>
            </a:r>
            <a:r>
              <a:rPr lang="en-GB" sz="1200" u="none" strike="noStrike" err="1">
                <a:solidFill>
                  <a:srgbClr val="2C2C2C"/>
                </a:solidFill>
                <a:effectLst/>
                <a:latin typeface="Ambit Light" pitchFamily="2" charset="77"/>
              </a:rPr>
              <a:t>venenatis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orci</a:t>
            </a:r>
            <a:r>
              <a:rPr lang="en-GB" sz="1200" u="none" strike="noStrike">
                <a:solidFill>
                  <a:srgbClr val="2C2C2C"/>
                </a:solidFill>
                <a:effectLst/>
                <a:latin typeface="Ambit Light" pitchFamily="2" charset="77"/>
              </a:rPr>
              <a:t>. Donec </a:t>
            </a:r>
            <a:r>
              <a:rPr lang="en-GB" sz="1200" u="none" strike="noStrike" err="1">
                <a:solidFill>
                  <a:srgbClr val="2C2C2C"/>
                </a:solidFill>
                <a:effectLst/>
                <a:latin typeface="Ambit Light" pitchFamily="2" charset="77"/>
              </a:rPr>
              <a:t>tortor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tristique</a:t>
            </a:r>
            <a:r>
              <a:rPr lang="en-GB" sz="1200" u="none" strike="noStrike">
                <a:solidFill>
                  <a:srgbClr val="2C2C2C"/>
                </a:solidFill>
                <a:effectLst/>
                <a:latin typeface="Ambit Light" pitchFamily="2" charset="77"/>
              </a:rPr>
              <a:t> in </a:t>
            </a:r>
            <a:r>
              <a:rPr lang="en-GB" sz="1200" u="none" strike="noStrike" err="1">
                <a:solidFill>
                  <a:srgbClr val="2C2C2C"/>
                </a:solidFill>
                <a:effectLst/>
                <a:latin typeface="Ambit Light" pitchFamily="2" charset="77"/>
              </a:rPr>
              <a:t>laoreet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eget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arcu</a:t>
            </a:r>
            <a:r>
              <a:rPr lang="en-GB" sz="1200" u="none" strike="noStrike">
                <a:solidFill>
                  <a:srgbClr val="2C2C2C"/>
                </a:solidFill>
                <a:effectLst/>
                <a:latin typeface="Ambit Light" pitchFamily="2" charset="77"/>
              </a:rPr>
              <a:t>. Ut </a:t>
            </a:r>
            <a:r>
              <a:rPr lang="en-GB" sz="1200" u="none" strike="noStrike" err="1">
                <a:solidFill>
                  <a:srgbClr val="2C2C2C"/>
                </a:solidFill>
                <a:effectLst/>
                <a:latin typeface="Ambit Light" pitchFamily="2" charset="77"/>
              </a:rPr>
              <a:t>vehicula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mattis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neque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a:t>
            </a:r>
            <a:endParaRPr lang="en-US" sz="1200">
              <a:solidFill>
                <a:srgbClr val="2C2C2C"/>
              </a:solidFill>
              <a:latin typeface="Ambit Light" pitchFamily="2" charset="77"/>
            </a:endParaRPr>
          </a:p>
        </p:txBody>
      </p: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5" name="Text Placeholder 5">
            <a:extLst>
              <a:ext uri="{FF2B5EF4-FFF2-40B4-BE49-F238E27FC236}">
                <a16:creationId xmlns:a16="http://schemas.microsoft.com/office/drawing/2014/main" id="{1EDCFF46-FD19-59FF-B3FD-0BE23B3E2495}"/>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7" name="Text Placeholder 12">
            <a:extLst>
              <a:ext uri="{FF2B5EF4-FFF2-40B4-BE49-F238E27FC236}">
                <a16:creationId xmlns:a16="http://schemas.microsoft.com/office/drawing/2014/main" id="{D946E582-48D2-0E8E-CAE3-72EB18C90F5E}"/>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E36B91CC-970B-4C96-8328-CE6CCD04504F}" type="slidenum">
              <a:rPr lang="en-GB" dirty="0"/>
              <a:t>‹#›</a:t>
            </a:fld>
            <a:endParaRPr lang="en-US"/>
          </a:p>
        </p:txBody>
      </p:sp>
    </p:spTree>
    <p:extLst>
      <p:ext uri="{BB962C8B-B14F-4D97-AF65-F5344CB8AC3E}">
        <p14:creationId xmlns:p14="http://schemas.microsoft.com/office/powerpoint/2010/main" val="1618996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pic>
        <p:nvPicPr>
          <p:cNvPr id="3" name="Picture 2" descr="A black and grey logo&#10;&#10;Description automatically generated">
            <a:extLst>
              <a:ext uri="{FF2B5EF4-FFF2-40B4-BE49-F238E27FC236}">
                <a16:creationId xmlns:a16="http://schemas.microsoft.com/office/drawing/2014/main" id="{1A746CD0-131A-72D1-DE3B-4184ADE3CB2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62AD28C4-6E7F-A036-63AA-ED428B1A285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9D64768-8817-33F7-D55C-011845BC43D5}"/>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751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3" name="Picture 2" descr="A black and grey logo&#10;&#10;Description automatically generated">
            <a:extLst>
              <a:ext uri="{FF2B5EF4-FFF2-40B4-BE49-F238E27FC236}">
                <a16:creationId xmlns:a16="http://schemas.microsoft.com/office/drawing/2014/main" id="{837193BA-367D-F75C-F617-A1FDF28E99F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874BD0D3-E819-ED06-D6A3-DCABF2DEE3A3}"/>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2CDDA0-0273-2ABD-23CF-1B5E8261F22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725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4" name="Title 1">
            <a:extLst>
              <a:ext uri="{FF2B5EF4-FFF2-40B4-BE49-F238E27FC236}">
                <a16:creationId xmlns:a16="http://schemas.microsoft.com/office/drawing/2014/main" id="{DCAB1C69-51ED-73B6-BC4A-A8375B8F4D9F}"/>
              </a:ext>
            </a:extLst>
          </p:cNvPr>
          <p:cNvSpPr>
            <a:spLocks noGrp="1"/>
          </p:cNvSpPr>
          <p:nvPr>
            <p:ph type="ctrTitle"/>
          </p:nvPr>
        </p:nvSpPr>
        <p:spPr>
          <a:xfrm>
            <a:off x="1524000" y="4305159"/>
            <a:ext cx="9144000" cy="390410"/>
          </a:xfrm>
          <a:prstGeom prst="rect">
            <a:avLst/>
          </a:prstGeom>
        </p:spPr>
        <p:txBody>
          <a:bodyPr anchor="t" anchorCtr="0">
            <a:normAutofit/>
          </a:bodyPr>
          <a:lstStyle>
            <a:lvl1pPr algn="ctr">
              <a:defRPr/>
            </a:lvl1pPr>
          </a:lstStyle>
          <a:p>
            <a:r>
              <a:rPr lang="en-US" sz="2000">
                <a:latin typeface="Ambit Light" pitchFamily="2" charset="0"/>
              </a:rPr>
              <a:t>Product Update</a:t>
            </a:r>
          </a:p>
        </p:txBody>
      </p:sp>
    </p:spTree>
    <p:extLst>
      <p:ext uri="{BB962C8B-B14F-4D97-AF65-F5344CB8AC3E}">
        <p14:creationId xmlns:p14="http://schemas.microsoft.com/office/powerpoint/2010/main" val="3001005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2" name="Picture 1" descr="A black and grey logo&#10;&#10;Description automatically generated">
            <a:extLst>
              <a:ext uri="{FF2B5EF4-FFF2-40B4-BE49-F238E27FC236}">
                <a16:creationId xmlns:a16="http://schemas.microsoft.com/office/drawing/2014/main" id="{3DB07685-C2F1-2E4F-25DD-1396835F871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6" name="Straight Connector 5">
            <a:extLst>
              <a:ext uri="{FF2B5EF4-FFF2-40B4-BE49-F238E27FC236}">
                <a16:creationId xmlns:a16="http://schemas.microsoft.com/office/drawing/2014/main" id="{C3EC9AE7-A053-367C-6C36-5BE424404CD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8B1F63-6DB8-D8C2-A24D-DDAD81841A3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629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spTree>
    <p:extLst>
      <p:ext uri="{BB962C8B-B14F-4D97-AF65-F5344CB8AC3E}">
        <p14:creationId xmlns:p14="http://schemas.microsoft.com/office/powerpoint/2010/main" val="4224722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We have 4 ongoing / planned projects, and will be opportunistic about adding to this…</a:t>
            </a:r>
          </a:p>
        </p:txBody>
      </p:sp>
      <p:pic>
        <p:nvPicPr>
          <p:cNvPr id="6" name="Picture 5" descr="A black and grey logo&#10;&#10;Description automatically generated">
            <a:extLst>
              <a:ext uri="{FF2B5EF4-FFF2-40B4-BE49-F238E27FC236}">
                <a16:creationId xmlns:a16="http://schemas.microsoft.com/office/drawing/2014/main" id="{BB35D9C6-BDB2-52EC-BD58-416BFF9DAE06}"/>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11" name="Straight Connector 10">
            <a:extLst>
              <a:ext uri="{FF2B5EF4-FFF2-40B4-BE49-F238E27FC236}">
                <a16:creationId xmlns:a16="http://schemas.microsoft.com/office/drawing/2014/main" id="{5C8574DF-5461-3AAD-927B-F419F2B5B9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1DECAE-9630-C44D-7A3C-E4E6795BB741}"/>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834E442-87D2-0179-121B-743AB837D43C}"/>
              </a:ext>
            </a:extLst>
          </p:cNvPr>
          <p:cNvSpPr>
            <a:spLocks noGrp="1"/>
          </p:cNvSpPr>
          <p:nvPr>
            <p:ph type="body" sz="quarter" idx="10"/>
          </p:nvPr>
        </p:nvSpPr>
        <p:spPr>
          <a:xfrm>
            <a:off x="789546" y="2692830"/>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18" name="Text Placeholder 17">
            <a:extLst>
              <a:ext uri="{FF2B5EF4-FFF2-40B4-BE49-F238E27FC236}">
                <a16:creationId xmlns:a16="http://schemas.microsoft.com/office/drawing/2014/main" id="{0A2C8218-FEBC-0272-EF17-8896488B6885}"/>
              </a:ext>
            </a:extLst>
          </p:cNvPr>
          <p:cNvSpPr>
            <a:spLocks noGrp="1"/>
          </p:cNvSpPr>
          <p:nvPr>
            <p:ph type="body" sz="quarter" idx="11"/>
          </p:nvPr>
        </p:nvSpPr>
        <p:spPr>
          <a:xfrm>
            <a:off x="881149" y="3399441"/>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3" name="Text Placeholder 42">
            <a:extLst>
              <a:ext uri="{FF2B5EF4-FFF2-40B4-BE49-F238E27FC236}">
                <a16:creationId xmlns:a16="http://schemas.microsoft.com/office/drawing/2014/main" id="{C09756F8-13FA-0652-B90C-C88D9A8D40AC}"/>
              </a:ext>
            </a:extLst>
          </p:cNvPr>
          <p:cNvSpPr>
            <a:spLocks noGrp="1"/>
          </p:cNvSpPr>
          <p:nvPr>
            <p:ph type="body" sz="quarter" idx="18"/>
          </p:nvPr>
        </p:nvSpPr>
        <p:spPr>
          <a:xfrm>
            <a:off x="468422" y="4673053"/>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5" name="Graphic 44">
            <a:extLst>
              <a:ext uri="{FF2B5EF4-FFF2-40B4-BE49-F238E27FC236}">
                <a16:creationId xmlns:a16="http://schemas.microsoft.com/office/drawing/2014/main" id="{E1439270-0C11-C144-D785-2EDDD9D731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768" y="2028681"/>
            <a:ext cx="2260085" cy="2260085"/>
          </a:xfrm>
          <a:prstGeom prst="rect">
            <a:avLst/>
          </a:prstGeom>
        </p:spPr>
      </p:pic>
      <p:sp>
        <p:nvSpPr>
          <p:cNvPr id="46" name="Text Placeholder 15">
            <a:extLst>
              <a:ext uri="{FF2B5EF4-FFF2-40B4-BE49-F238E27FC236}">
                <a16:creationId xmlns:a16="http://schemas.microsoft.com/office/drawing/2014/main" id="{33882140-DF24-5C4F-75B8-1DD019660D26}"/>
              </a:ext>
            </a:extLst>
          </p:cNvPr>
          <p:cNvSpPr>
            <a:spLocks noGrp="1"/>
          </p:cNvSpPr>
          <p:nvPr>
            <p:ph type="body" sz="quarter" idx="19"/>
          </p:nvPr>
        </p:nvSpPr>
        <p:spPr>
          <a:xfrm>
            <a:off x="3792866" y="2651644"/>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47" name="Text Placeholder 17">
            <a:extLst>
              <a:ext uri="{FF2B5EF4-FFF2-40B4-BE49-F238E27FC236}">
                <a16:creationId xmlns:a16="http://schemas.microsoft.com/office/drawing/2014/main" id="{95996EDB-39EF-3659-F3FC-FFE2FAF53B93}"/>
              </a:ext>
            </a:extLst>
          </p:cNvPr>
          <p:cNvSpPr>
            <a:spLocks noGrp="1"/>
          </p:cNvSpPr>
          <p:nvPr>
            <p:ph type="body" sz="quarter" idx="20"/>
          </p:nvPr>
        </p:nvSpPr>
        <p:spPr>
          <a:xfrm>
            <a:off x="3884469" y="3358255"/>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8" name="Text Placeholder 42">
            <a:extLst>
              <a:ext uri="{FF2B5EF4-FFF2-40B4-BE49-F238E27FC236}">
                <a16:creationId xmlns:a16="http://schemas.microsoft.com/office/drawing/2014/main" id="{AEDEF625-5023-D59C-E8CB-AB0E535A858C}"/>
              </a:ext>
            </a:extLst>
          </p:cNvPr>
          <p:cNvSpPr>
            <a:spLocks noGrp="1"/>
          </p:cNvSpPr>
          <p:nvPr>
            <p:ph type="body" sz="quarter" idx="21"/>
          </p:nvPr>
        </p:nvSpPr>
        <p:spPr>
          <a:xfrm>
            <a:off x="3471742" y="4631867"/>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9" name="Graphic 48">
            <a:extLst>
              <a:ext uri="{FF2B5EF4-FFF2-40B4-BE49-F238E27FC236}">
                <a16:creationId xmlns:a16="http://schemas.microsoft.com/office/drawing/2014/main" id="{4C2390DC-4E4A-DFBB-F28C-5034BBC1F7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83099" y="2072840"/>
            <a:ext cx="2260085" cy="2260085"/>
          </a:xfrm>
          <a:prstGeom prst="rect">
            <a:avLst/>
          </a:prstGeom>
        </p:spPr>
      </p:pic>
      <p:sp>
        <p:nvSpPr>
          <p:cNvPr id="50" name="Text Placeholder 15">
            <a:extLst>
              <a:ext uri="{FF2B5EF4-FFF2-40B4-BE49-F238E27FC236}">
                <a16:creationId xmlns:a16="http://schemas.microsoft.com/office/drawing/2014/main" id="{87AE73E7-88E7-FB31-DDF9-6F108A09100A}"/>
              </a:ext>
            </a:extLst>
          </p:cNvPr>
          <p:cNvSpPr>
            <a:spLocks noGrp="1"/>
          </p:cNvSpPr>
          <p:nvPr>
            <p:ph type="body" sz="quarter" idx="22"/>
          </p:nvPr>
        </p:nvSpPr>
        <p:spPr>
          <a:xfrm>
            <a:off x="6574197" y="2695803"/>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1" name="Text Placeholder 17">
            <a:extLst>
              <a:ext uri="{FF2B5EF4-FFF2-40B4-BE49-F238E27FC236}">
                <a16:creationId xmlns:a16="http://schemas.microsoft.com/office/drawing/2014/main" id="{73589AA8-7099-9CA9-753F-CE846DDFBCEB}"/>
              </a:ext>
            </a:extLst>
          </p:cNvPr>
          <p:cNvSpPr>
            <a:spLocks noGrp="1"/>
          </p:cNvSpPr>
          <p:nvPr>
            <p:ph type="body" sz="quarter" idx="23"/>
          </p:nvPr>
        </p:nvSpPr>
        <p:spPr>
          <a:xfrm>
            <a:off x="6665800" y="3402414"/>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2" name="Text Placeholder 42">
            <a:extLst>
              <a:ext uri="{FF2B5EF4-FFF2-40B4-BE49-F238E27FC236}">
                <a16:creationId xmlns:a16="http://schemas.microsoft.com/office/drawing/2014/main" id="{355B2E01-50CB-8B45-8426-4A02D0A95364}"/>
              </a:ext>
            </a:extLst>
          </p:cNvPr>
          <p:cNvSpPr>
            <a:spLocks noGrp="1"/>
          </p:cNvSpPr>
          <p:nvPr>
            <p:ph type="body" sz="quarter" idx="24"/>
          </p:nvPr>
        </p:nvSpPr>
        <p:spPr>
          <a:xfrm>
            <a:off x="6253073" y="4676026"/>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53" name="Graphic 52">
            <a:extLst>
              <a:ext uri="{FF2B5EF4-FFF2-40B4-BE49-F238E27FC236}">
                <a16:creationId xmlns:a16="http://schemas.microsoft.com/office/drawing/2014/main" id="{EAFFC65F-6998-2284-45B8-73BAA470FE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71658" y="2030268"/>
            <a:ext cx="2260085" cy="2260085"/>
          </a:xfrm>
          <a:prstGeom prst="rect">
            <a:avLst/>
          </a:prstGeom>
        </p:spPr>
      </p:pic>
      <p:sp>
        <p:nvSpPr>
          <p:cNvPr id="54" name="Text Placeholder 15">
            <a:extLst>
              <a:ext uri="{FF2B5EF4-FFF2-40B4-BE49-F238E27FC236}">
                <a16:creationId xmlns:a16="http://schemas.microsoft.com/office/drawing/2014/main" id="{530FA0F7-7384-41AA-E024-C6440588AE83}"/>
              </a:ext>
            </a:extLst>
          </p:cNvPr>
          <p:cNvSpPr>
            <a:spLocks noGrp="1"/>
          </p:cNvSpPr>
          <p:nvPr>
            <p:ph type="body" sz="quarter" idx="25"/>
          </p:nvPr>
        </p:nvSpPr>
        <p:spPr>
          <a:xfrm>
            <a:off x="9562756" y="2653231"/>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5" name="Text Placeholder 17">
            <a:extLst>
              <a:ext uri="{FF2B5EF4-FFF2-40B4-BE49-F238E27FC236}">
                <a16:creationId xmlns:a16="http://schemas.microsoft.com/office/drawing/2014/main" id="{9960F1A1-99E4-1932-A263-E871D759C3A8}"/>
              </a:ext>
            </a:extLst>
          </p:cNvPr>
          <p:cNvSpPr>
            <a:spLocks noGrp="1"/>
          </p:cNvSpPr>
          <p:nvPr>
            <p:ph type="body" sz="quarter" idx="26"/>
          </p:nvPr>
        </p:nvSpPr>
        <p:spPr>
          <a:xfrm>
            <a:off x="9654359" y="3359842"/>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6" name="Text Placeholder 42">
            <a:extLst>
              <a:ext uri="{FF2B5EF4-FFF2-40B4-BE49-F238E27FC236}">
                <a16:creationId xmlns:a16="http://schemas.microsoft.com/office/drawing/2014/main" id="{5A96AC9C-CFDF-E35D-5915-0FAFB05AF0C4}"/>
              </a:ext>
            </a:extLst>
          </p:cNvPr>
          <p:cNvSpPr>
            <a:spLocks noGrp="1"/>
          </p:cNvSpPr>
          <p:nvPr>
            <p:ph type="body" sz="quarter" idx="27"/>
          </p:nvPr>
        </p:nvSpPr>
        <p:spPr>
          <a:xfrm>
            <a:off x="9241632" y="4633454"/>
            <a:ext cx="2404872" cy="1572768"/>
          </a:xfrm>
          <a:prstGeom prst="rect">
            <a:avLst/>
          </a:prstGeom>
        </p:spPr>
        <p:txBody>
          <a:bodyPr/>
          <a:lstStyle>
            <a:lvl1pPr marL="0" indent="0" algn="ctr">
              <a:buNone/>
              <a:defRPr sz="1600">
                <a:latin typeface="Ambit" panose="00000500000000000000"/>
              </a:defRPr>
            </a:lvl1pPr>
          </a:lstStyle>
          <a:p>
            <a:pPr lvl="0"/>
            <a:endParaRPr lang="en-US"/>
          </a:p>
        </p:txBody>
      </p:sp>
    </p:spTree>
    <p:extLst>
      <p:ext uri="{BB962C8B-B14F-4D97-AF65-F5344CB8AC3E}">
        <p14:creationId xmlns:p14="http://schemas.microsoft.com/office/powerpoint/2010/main" val="2097322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1323240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608444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itchFamily="2" charset="77"/>
              </a:defRPr>
            </a:lvl1pPr>
          </a:lstStyle>
          <a:p>
            <a:pPr lvl="0"/>
            <a:r>
              <a:rPr lang="en-GB"/>
              <a:t>Unum Sales Update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Light" pitchFamily="2" charset="77"/>
              </a:defRPr>
            </a:lvl1pPr>
          </a:lstStyle>
          <a:p>
            <a:pPr lvl="0"/>
            <a:r>
              <a:rPr lang="en-GB"/>
              <a:t>PRESENTATION DATE</a:t>
            </a:r>
            <a:endParaRPr lang="en-US"/>
          </a:p>
        </p:txBody>
      </p:sp>
    </p:spTree>
    <p:extLst>
      <p:ext uri="{BB962C8B-B14F-4D97-AF65-F5344CB8AC3E}">
        <p14:creationId xmlns:p14="http://schemas.microsoft.com/office/powerpoint/2010/main" val="2916904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6" name="Text Placeholder 5">
            <a:extLst>
              <a:ext uri="{FF2B5EF4-FFF2-40B4-BE49-F238E27FC236}">
                <a16:creationId xmlns:a16="http://schemas.microsoft.com/office/drawing/2014/main" id="{982FE998-3029-C35C-FE5E-020246F78C07}"/>
              </a:ext>
            </a:extLst>
          </p:cNvPr>
          <p:cNvSpPr>
            <a:spLocks noGrp="1"/>
          </p:cNvSpPr>
          <p:nvPr>
            <p:ph type="body" sz="quarter" idx="11" hasCustomPrompt="1"/>
          </p:nvPr>
        </p:nvSpPr>
        <p:spPr>
          <a:xfrm>
            <a:off x="1386335" y="4268716"/>
            <a:ext cx="9419330" cy="1090684"/>
          </a:xfrm>
          <a:prstGeom prst="rect">
            <a:avLst/>
          </a:prstGeom>
        </p:spPr>
        <p:txBody>
          <a:bodyPr/>
          <a:lstStyle>
            <a:lvl1pPr marL="0" indent="0" algn="ctr">
              <a:buNone/>
              <a:defRPr sz="2000" b="0" i="0">
                <a:solidFill>
                  <a:srgbClr val="2C2C2C"/>
                </a:solidFill>
                <a:latin typeface="Ambit Light" pitchFamily="2" charset="77"/>
              </a:defRPr>
            </a:lvl1pPr>
          </a:lstStyle>
          <a:p>
            <a:pPr lvl="0"/>
            <a:r>
              <a:rPr lang="en-GB"/>
              <a:t>Product Update</a:t>
            </a:r>
            <a:endParaRPr lang="en-US"/>
          </a:p>
        </p:txBody>
      </p:sp>
    </p:spTree>
    <p:extLst>
      <p:ext uri="{BB962C8B-B14F-4D97-AF65-F5344CB8AC3E}">
        <p14:creationId xmlns:p14="http://schemas.microsoft.com/office/powerpoint/2010/main" val="2152794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5561765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4175215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238952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1016806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653162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188683"/>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719324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314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209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066949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819574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067250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49305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74695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10690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7185626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7" name="Text Placeholder 5">
            <a:extLst>
              <a:ext uri="{FF2B5EF4-FFF2-40B4-BE49-F238E27FC236}">
                <a16:creationId xmlns:a16="http://schemas.microsoft.com/office/drawing/2014/main" id="{CF858857-97EF-0B39-7FE4-5E9CEEC801B9}"/>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Tree>
    <p:extLst>
      <p:ext uri="{BB962C8B-B14F-4D97-AF65-F5344CB8AC3E}">
        <p14:creationId xmlns:p14="http://schemas.microsoft.com/office/powerpoint/2010/main" val="1585552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1262035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1922AE85-8F94-E77D-1AA8-F310A6A8CC01}"/>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76CE030B-2E34-2CEE-AB22-03959F31A382}"/>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936C6CA9-B9E0-BE78-D91F-5EC6835AE1EA}"/>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984878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spTree>
    <p:extLst>
      <p:ext uri="{BB962C8B-B14F-4D97-AF65-F5344CB8AC3E}">
        <p14:creationId xmlns:p14="http://schemas.microsoft.com/office/powerpoint/2010/main" val="1562669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Tree>
    <p:extLst>
      <p:ext uri="{BB962C8B-B14F-4D97-AF65-F5344CB8AC3E}">
        <p14:creationId xmlns:p14="http://schemas.microsoft.com/office/powerpoint/2010/main" val="3658557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
        <p:nvSpPr>
          <p:cNvPr id="10" name="Text Placeholder 5">
            <a:extLst>
              <a:ext uri="{FF2B5EF4-FFF2-40B4-BE49-F238E27FC236}">
                <a16:creationId xmlns:a16="http://schemas.microsoft.com/office/drawing/2014/main" id="{2532D76B-6679-F101-0A1E-5984D853A1F5}"/>
              </a:ext>
            </a:extLst>
          </p:cNvPr>
          <p:cNvSpPr>
            <a:spLocks noGrp="1"/>
          </p:cNvSpPr>
          <p:nvPr>
            <p:ph type="body" sz="quarter" idx="12" hasCustomPrompt="1"/>
          </p:nvPr>
        </p:nvSpPr>
        <p:spPr>
          <a:xfrm>
            <a:off x="938156" y="3860413"/>
            <a:ext cx="10315687" cy="2229937"/>
          </a:xfrm>
          <a:prstGeom prst="rect">
            <a:avLst/>
          </a:prstGeom>
        </p:spPr>
        <p:txBody>
          <a:bodyPr/>
          <a:lstStyle>
            <a:lvl1pPr marL="0" indent="0" algn="ctr">
              <a:buNone/>
              <a:defRPr sz="2800" b="0" i="0">
                <a:solidFill>
                  <a:srgbClr val="2C2C2C"/>
                </a:solidFill>
                <a:latin typeface="Ambit" pitchFamily="2" charset="77"/>
              </a:defRPr>
            </a:lvl1pPr>
          </a:lstStyle>
          <a:p>
            <a:pPr lvl="0"/>
            <a:r>
              <a:rPr lang="en-GB"/>
              <a:t>We have two strong platforms that work well separately, and products our customers like. But they don’t talk to each other well, so it’s hard to present a united face to customers, and harder still to make uniform changes across two platforms</a:t>
            </a:r>
            <a:endParaRPr lang="en-US"/>
          </a:p>
        </p:txBody>
      </p:sp>
    </p:spTree>
    <p:extLst>
      <p:ext uri="{BB962C8B-B14F-4D97-AF65-F5344CB8AC3E}">
        <p14:creationId xmlns:p14="http://schemas.microsoft.com/office/powerpoint/2010/main" val="18771509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width tex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2323B4-DF4C-60AC-D1EC-C659EC9E40A7}"/>
              </a:ext>
            </a:extLst>
          </p:cNvPr>
          <p:cNvSpPr/>
          <p:nvPr userDrawn="1"/>
        </p:nvSpPr>
        <p:spPr>
          <a:xfrm>
            <a:off x="0" y="0"/>
            <a:ext cx="12192000" cy="6858000"/>
          </a:xfrm>
          <a:prstGeom prst="rect">
            <a:avLst/>
          </a:prstGeom>
          <a:solidFill>
            <a:srgbClr val="FFF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aphic 3">
            <a:extLst>
              <a:ext uri="{FF2B5EF4-FFF2-40B4-BE49-F238E27FC236}">
                <a16:creationId xmlns:a16="http://schemas.microsoft.com/office/drawing/2014/main" id="{D1EA782B-8AC3-0F66-31F4-EC0E4426E87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510077F0-4ADF-DDFF-81FC-4ABFD8C18F8A}"/>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DC188B7-E7CB-A865-A9EF-BE08762E2D78}"/>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3C2BD9A-DC1D-24BF-76C6-1590362CA5E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3F68ED7-340E-0229-81C3-0D1FE3097796}"/>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2C1EE27A-74BF-FED3-BF3C-6463E60ADAA3}"/>
              </a:ext>
            </a:extLst>
          </p:cNvPr>
          <p:cNvSpPr>
            <a:spLocks noGrp="1"/>
          </p:cNvSpPr>
          <p:nvPr>
            <p:ph type="ctrTitle"/>
          </p:nvPr>
        </p:nvSpPr>
        <p:spPr>
          <a:xfrm>
            <a:off x="598449" y="718953"/>
            <a:ext cx="9144000" cy="1002272"/>
          </a:xfrm>
          <a:prstGeom prst="rect">
            <a:avLst/>
          </a:prstGeom>
        </p:spPr>
        <p:txBody>
          <a:bodyPr anchor="t" anchorCtr="0"/>
          <a:lstStyle/>
          <a:p>
            <a:pPr algn="l"/>
            <a:endParaRPr lang="en-US">
              <a:latin typeface="Ambit Light" pitchFamily="2" charset="0"/>
            </a:endParaRPr>
          </a:p>
        </p:txBody>
      </p:sp>
      <p:sp>
        <p:nvSpPr>
          <p:cNvPr id="3" name="Text Placeholder 5">
            <a:extLst>
              <a:ext uri="{FF2B5EF4-FFF2-40B4-BE49-F238E27FC236}">
                <a16:creationId xmlns:a16="http://schemas.microsoft.com/office/drawing/2014/main" id="{A99CAA8E-6976-2AA3-7E6F-CB5380F81AAF}"/>
              </a:ext>
            </a:extLst>
          </p:cNvPr>
          <p:cNvSpPr>
            <a:spLocks noGrp="1"/>
          </p:cNvSpPr>
          <p:nvPr>
            <p:ph type="body" sz="quarter" idx="12"/>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endParaRPr lang="en-US"/>
          </a:p>
        </p:txBody>
      </p:sp>
      <p:pic>
        <p:nvPicPr>
          <p:cNvPr id="4" name="Picture 3" descr="A black and grey logo&#10;&#10;Description automatically generated">
            <a:extLst>
              <a:ext uri="{FF2B5EF4-FFF2-40B4-BE49-F238E27FC236}">
                <a16:creationId xmlns:a16="http://schemas.microsoft.com/office/drawing/2014/main" id="{C8203EF1-654E-B8A6-E1D1-54799E8EB1B1}"/>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E97CDB19-21FE-F581-8A49-E135487BCACA}"/>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61E03C3E-E37C-4DF5-158B-5090CDBE7F8C}"/>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4" name="Straight Connector 13">
            <a:extLst>
              <a:ext uri="{FF2B5EF4-FFF2-40B4-BE49-F238E27FC236}">
                <a16:creationId xmlns:a16="http://schemas.microsoft.com/office/drawing/2014/main" id="{A5E17DCB-6A5E-1D62-6568-BC0F4F269ED8}"/>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774278-B5B8-457F-F74C-9C3C92F5052E}"/>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1817E139-0CC8-A441-7CDA-7072DE70B51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7" name="Text Placeholder 12">
            <a:extLst>
              <a:ext uri="{FF2B5EF4-FFF2-40B4-BE49-F238E27FC236}">
                <a16:creationId xmlns:a16="http://schemas.microsoft.com/office/drawing/2014/main" id="{4E00D8DE-07C4-CEBE-19DC-3C2E348BF48A}"/>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93358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pic>
        <p:nvPicPr>
          <p:cNvPr id="8" name="Graphic 7">
            <a:extLst>
              <a:ext uri="{FF2B5EF4-FFF2-40B4-BE49-F238E27FC236}">
                <a16:creationId xmlns:a16="http://schemas.microsoft.com/office/drawing/2014/main" id="{6CC9D73B-C0AC-9F1B-1E57-6A9E8E3754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6422" y="2069867"/>
            <a:ext cx="2260085" cy="2260085"/>
          </a:xfrm>
          <a:prstGeom prst="rect">
            <a:avLst/>
          </a:prstGeom>
        </p:spPr>
      </p:pic>
      <p:pic>
        <p:nvPicPr>
          <p:cNvPr id="9" name="Graphic 8">
            <a:extLst>
              <a:ext uri="{FF2B5EF4-FFF2-40B4-BE49-F238E27FC236}">
                <a16:creationId xmlns:a16="http://schemas.microsoft.com/office/drawing/2014/main" id="{985872CD-1641-A240-85BC-840E922FEC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4396" y="2069867"/>
            <a:ext cx="2260085" cy="2260085"/>
          </a:xfrm>
          <a:prstGeom prst="rect">
            <a:avLst/>
          </a:prstGeom>
        </p:spPr>
      </p:pic>
      <p:pic>
        <p:nvPicPr>
          <p:cNvPr id="10" name="Graphic 9">
            <a:extLst>
              <a:ext uri="{FF2B5EF4-FFF2-40B4-BE49-F238E27FC236}">
                <a16:creationId xmlns:a16="http://schemas.microsoft.com/office/drawing/2014/main" id="{F11FA13F-E9FF-2222-8313-F5AFEE5C75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42369"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Title</a:t>
            </a:r>
          </a:p>
        </p:txBody>
      </p:sp>
      <p:sp>
        <p:nvSpPr>
          <p:cNvPr id="11" name="Text Placeholder 5">
            <a:extLst>
              <a:ext uri="{FF2B5EF4-FFF2-40B4-BE49-F238E27FC236}">
                <a16:creationId xmlns:a16="http://schemas.microsoft.com/office/drawing/2014/main" id="{E29BFE94-C769-9835-C2BB-CA53CB022171}"/>
              </a:ext>
            </a:extLst>
          </p:cNvPr>
          <p:cNvSpPr>
            <a:spLocks noGrp="1"/>
          </p:cNvSpPr>
          <p:nvPr>
            <p:ph type="body" sz="quarter" idx="12" hasCustomPrompt="1"/>
          </p:nvPr>
        </p:nvSpPr>
        <p:spPr>
          <a:xfrm>
            <a:off x="78954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2" name="Text Placeholder 5">
            <a:extLst>
              <a:ext uri="{FF2B5EF4-FFF2-40B4-BE49-F238E27FC236}">
                <a16:creationId xmlns:a16="http://schemas.microsoft.com/office/drawing/2014/main" id="{6B259EA7-D8C7-59B4-7563-526CBFCDADD7}"/>
              </a:ext>
            </a:extLst>
          </p:cNvPr>
          <p:cNvSpPr>
            <a:spLocks noGrp="1"/>
          </p:cNvSpPr>
          <p:nvPr>
            <p:ph type="body" sz="quarter" idx="13" hasCustomPrompt="1"/>
          </p:nvPr>
        </p:nvSpPr>
        <p:spPr>
          <a:xfrm>
            <a:off x="78954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3" name="Text Placeholder 5">
            <a:extLst>
              <a:ext uri="{FF2B5EF4-FFF2-40B4-BE49-F238E27FC236}">
                <a16:creationId xmlns:a16="http://schemas.microsoft.com/office/drawing/2014/main" id="{9FD1FACF-3063-83D7-D9D0-A00B775B17CF}"/>
              </a:ext>
            </a:extLst>
          </p:cNvPr>
          <p:cNvSpPr>
            <a:spLocks noGrp="1"/>
          </p:cNvSpPr>
          <p:nvPr>
            <p:ph type="body" sz="quarter" idx="14" hasCustomPrompt="1"/>
          </p:nvPr>
        </p:nvSpPr>
        <p:spPr>
          <a:xfrm>
            <a:off x="55816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4" name="Text Placeholder 5">
            <a:extLst>
              <a:ext uri="{FF2B5EF4-FFF2-40B4-BE49-F238E27FC236}">
                <a16:creationId xmlns:a16="http://schemas.microsoft.com/office/drawing/2014/main" id="{C8E4C070-2B2C-CECE-1D26-E31C62063216}"/>
              </a:ext>
            </a:extLst>
          </p:cNvPr>
          <p:cNvSpPr>
            <a:spLocks noGrp="1"/>
          </p:cNvSpPr>
          <p:nvPr>
            <p:ph type="body" sz="quarter" idx="15" hasCustomPrompt="1"/>
          </p:nvPr>
        </p:nvSpPr>
        <p:spPr>
          <a:xfrm>
            <a:off x="365201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5" name="Text Placeholder 5">
            <a:extLst>
              <a:ext uri="{FF2B5EF4-FFF2-40B4-BE49-F238E27FC236}">
                <a16:creationId xmlns:a16="http://schemas.microsoft.com/office/drawing/2014/main" id="{47A9CC93-FA89-94AD-F9D8-640973CADF3B}"/>
              </a:ext>
            </a:extLst>
          </p:cNvPr>
          <p:cNvSpPr>
            <a:spLocks noGrp="1"/>
          </p:cNvSpPr>
          <p:nvPr>
            <p:ph type="body" sz="quarter" idx="16" hasCustomPrompt="1"/>
          </p:nvPr>
        </p:nvSpPr>
        <p:spPr>
          <a:xfrm>
            <a:off x="365201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6" name="Text Placeholder 5">
            <a:extLst>
              <a:ext uri="{FF2B5EF4-FFF2-40B4-BE49-F238E27FC236}">
                <a16:creationId xmlns:a16="http://schemas.microsoft.com/office/drawing/2014/main" id="{E28864DD-BBB7-0B2D-C8FD-3C1CCF67E36F}"/>
              </a:ext>
            </a:extLst>
          </p:cNvPr>
          <p:cNvSpPr>
            <a:spLocks noGrp="1"/>
          </p:cNvSpPr>
          <p:nvPr>
            <p:ph type="body" sz="quarter" idx="17" hasCustomPrompt="1"/>
          </p:nvPr>
        </p:nvSpPr>
        <p:spPr>
          <a:xfrm>
            <a:off x="342063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7" name="Text Placeholder 5">
            <a:extLst>
              <a:ext uri="{FF2B5EF4-FFF2-40B4-BE49-F238E27FC236}">
                <a16:creationId xmlns:a16="http://schemas.microsoft.com/office/drawing/2014/main" id="{58B58356-DA9A-D031-E2AE-ADD5F3139D3A}"/>
              </a:ext>
            </a:extLst>
          </p:cNvPr>
          <p:cNvSpPr>
            <a:spLocks noGrp="1"/>
          </p:cNvSpPr>
          <p:nvPr>
            <p:ph type="body" sz="quarter" idx="18" hasCustomPrompt="1"/>
          </p:nvPr>
        </p:nvSpPr>
        <p:spPr>
          <a:xfrm>
            <a:off x="6504547"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8" name="Text Placeholder 5">
            <a:extLst>
              <a:ext uri="{FF2B5EF4-FFF2-40B4-BE49-F238E27FC236}">
                <a16:creationId xmlns:a16="http://schemas.microsoft.com/office/drawing/2014/main" id="{4FB38125-489B-0DF3-233D-E56775ED2DF2}"/>
              </a:ext>
            </a:extLst>
          </p:cNvPr>
          <p:cNvSpPr>
            <a:spLocks noGrp="1"/>
          </p:cNvSpPr>
          <p:nvPr>
            <p:ph type="body" sz="quarter" idx="19" hasCustomPrompt="1"/>
          </p:nvPr>
        </p:nvSpPr>
        <p:spPr>
          <a:xfrm>
            <a:off x="6504547"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9" name="Text Placeholder 5">
            <a:extLst>
              <a:ext uri="{FF2B5EF4-FFF2-40B4-BE49-F238E27FC236}">
                <a16:creationId xmlns:a16="http://schemas.microsoft.com/office/drawing/2014/main" id="{12983792-7679-7C23-149D-8766B803177F}"/>
              </a:ext>
            </a:extLst>
          </p:cNvPr>
          <p:cNvSpPr>
            <a:spLocks noGrp="1"/>
          </p:cNvSpPr>
          <p:nvPr>
            <p:ph type="body" sz="quarter" idx="20" hasCustomPrompt="1"/>
          </p:nvPr>
        </p:nvSpPr>
        <p:spPr>
          <a:xfrm>
            <a:off x="6273162"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20" name="Text Placeholder 5">
            <a:extLst>
              <a:ext uri="{FF2B5EF4-FFF2-40B4-BE49-F238E27FC236}">
                <a16:creationId xmlns:a16="http://schemas.microsoft.com/office/drawing/2014/main" id="{5229E327-50AE-18D6-D3C6-4F7AA16EFB75}"/>
              </a:ext>
            </a:extLst>
          </p:cNvPr>
          <p:cNvSpPr>
            <a:spLocks noGrp="1"/>
          </p:cNvSpPr>
          <p:nvPr>
            <p:ph type="body" sz="quarter" idx="21" hasCustomPrompt="1"/>
          </p:nvPr>
        </p:nvSpPr>
        <p:spPr>
          <a:xfrm>
            <a:off x="9347138"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21" name="Text Placeholder 5">
            <a:extLst>
              <a:ext uri="{FF2B5EF4-FFF2-40B4-BE49-F238E27FC236}">
                <a16:creationId xmlns:a16="http://schemas.microsoft.com/office/drawing/2014/main" id="{1AAD64D4-A3C0-739B-84B5-964DAC877403}"/>
              </a:ext>
            </a:extLst>
          </p:cNvPr>
          <p:cNvSpPr>
            <a:spLocks noGrp="1"/>
          </p:cNvSpPr>
          <p:nvPr>
            <p:ph type="body" sz="quarter" idx="22" hasCustomPrompt="1"/>
          </p:nvPr>
        </p:nvSpPr>
        <p:spPr>
          <a:xfrm>
            <a:off x="9347138"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22" name="Text Placeholder 5">
            <a:extLst>
              <a:ext uri="{FF2B5EF4-FFF2-40B4-BE49-F238E27FC236}">
                <a16:creationId xmlns:a16="http://schemas.microsoft.com/office/drawing/2014/main" id="{21F180A7-838E-1441-A6E8-9FA22F6E4EE1}"/>
              </a:ext>
            </a:extLst>
          </p:cNvPr>
          <p:cNvSpPr>
            <a:spLocks noGrp="1"/>
          </p:cNvSpPr>
          <p:nvPr>
            <p:ph type="body" sz="quarter" idx="23" hasCustomPrompt="1"/>
          </p:nvPr>
        </p:nvSpPr>
        <p:spPr>
          <a:xfrm>
            <a:off x="9115753"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pic>
        <p:nvPicPr>
          <p:cNvPr id="3" name="Picture 2" descr="A black and grey logo&#10;&#10;Description automatically generated">
            <a:extLst>
              <a:ext uri="{FF2B5EF4-FFF2-40B4-BE49-F238E27FC236}">
                <a16:creationId xmlns:a16="http://schemas.microsoft.com/office/drawing/2014/main" id="{A1A34EA6-6D15-4B2E-FDBD-675538DB33F7}"/>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99982B4D-BC67-85CA-B7A5-0555E669EAA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4549BC0E-BF66-8898-1690-08F4DDA76B5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23" name="Straight Connector 22">
            <a:extLst>
              <a:ext uri="{FF2B5EF4-FFF2-40B4-BE49-F238E27FC236}">
                <a16:creationId xmlns:a16="http://schemas.microsoft.com/office/drawing/2014/main" id="{D923A652-1E0E-185A-0C75-87DF9291901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F44A84-C7BA-C26D-774D-1C824A222C48}"/>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5" name="Text Placeholder 12">
            <a:extLst>
              <a:ext uri="{FF2B5EF4-FFF2-40B4-BE49-F238E27FC236}">
                <a16:creationId xmlns:a16="http://schemas.microsoft.com/office/drawing/2014/main" id="{8EC6F821-F364-459D-4E9F-AEA046D1862E}"/>
              </a:ext>
            </a:extLst>
          </p:cNvPr>
          <p:cNvSpPr>
            <a:spLocks noGrp="1"/>
          </p:cNvSpPr>
          <p:nvPr>
            <p:ph type="body" sz="quarter" idx="24"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6" name="Text Placeholder 12">
            <a:extLst>
              <a:ext uri="{FF2B5EF4-FFF2-40B4-BE49-F238E27FC236}">
                <a16:creationId xmlns:a16="http://schemas.microsoft.com/office/drawing/2014/main" id="{50A4A2DC-EC94-0CCB-E85E-FB93274B89E1}"/>
              </a:ext>
            </a:extLst>
          </p:cNvPr>
          <p:cNvSpPr>
            <a:spLocks noGrp="1"/>
          </p:cNvSpPr>
          <p:nvPr>
            <p:ph type="body" sz="quarter" idx="25"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4621826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3196113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Blank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003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1501244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grpSp>
        <p:nvGrpSpPr>
          <p:cNvPr id="3" name="Graphic 3">
            <a:extLst>
              <a:ext uri="{FF2B5EF4-FFF2-40B4-BE49-F238E27FC236}">
                <a16:creationId xmlns:a16="http://schemas.microsoft.com/office/drawing/2014/main" id="{BB8D8114-BC1D-2E28-8EFA-77B5C8D7AAA3}"/>
              </a:ext>
            </a:extLst>
          </p:cNvPr>
          <p:cNvGrpSpPr/>
          <p:nvPr userDrawn="1"/>
        </p:nvGrpSpPr>
        <p:grpSpPr>
          <a:xfrm>
            <a:off x="6966012" y="2035595"/>
            <a:ext cx="9949465" cy="9949609"/>
            <a:chOff x="6427792" y="1083290"/>
            <a:chExt cx="9949465" cy="9949609"/>
          </a:xfrm>
          <a:noFill/>
        </p:grpSpPr>
        <p:sp>
          <p:nvSpPr>
            <p:cNvPr id="4" name="Freeform 9">
              <a:extLst>
                <a:ext uri="{FF2B5EF4-FFF2-40B4-BE49-F238E27FC236}">
                  <a16:creationId xmlns:a16="http://schemas.microsoft.com/office/drawing/2014/main" id="{6DAF8BFD-6271-6066-6B4C-F111A6058F22}"/>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accent4"/>
              </a:solidFill>
              <a:prstDash val="solid"/>
              <a:miter/>
            </a:ln>
          </p:spPr>
          <p:txBody>
            <a:bodyPr rtlCol="0" anchor="ctr"/>
            <a:lstStyle/>
            <a:p>
              <a:endParaRPr lang="en-US"/>
            </a:p>
          </p:txBody>
        </p:sp>
        <p:sp>
          <p:nvSpPr>
            <p:cNvPr id="5" name="Freeform 10">
              <a:extLst>
                <a:ext uri="{FF2B5EF4-FFF2-40B4-BE49-F238E27FC236}">
                  <a16:creationId xmlns:a16="http://schemas.microsoft.com/office/drawing/2014/main" id="{1CB91C86-E400-CC88-0AD7-95D53641C815}"/>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accent4"/>
              </a:solidFill>
              <a:prstDash val="solid"/>
              <a:miter/>
            </a:ln>
          </p:spPr>
          <p:txBody>
            <a:bodyPr rtlCol="0" anchor="ctr"/>
            <a:lstStyle/>
            <a:p>
              <a:endParaRPr lang="en-US"/>
            </a:p>
          </p:txBody>
        </p:sp>
        <p:sp>
          <p:nvSpPr>
            <p:cNvPr id="6" name="Freeform 11">
              <a:extLst>
                <a:ext uri="{FF2B5EF4-FFF2-40B4-BE49-F238E27FC236}">
                  <a16:creationId xmlns:a16="http://schemas.microsoft.com/office/drawing/2014/main" id="{AE99A89A-F70A-ACA9-27BC-4D76876BBF0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accent4"/>
              </a:solidFill>
              <a:prstDash val="solid"/>
              <a:miter/>
            </a:ln>
          </p:spPr>
          <p:txBody>
            <a:bodyPr rtlCol="0" anchor="ctr"/>
            <a:lstStyle/>
            <a:p>
              <a:endParaRPr lang="en-US"/>
            </a:p>
          </p:txBody>
        </p:sp>
        <p:sp>
          <p:nvSpPr>
            <p:cNvPr id="15" name="Freeform 12">
              <a:extLst>
                <a:ext uri="{FF2B5EF4-FFF2-40B4-BE49-F238E27FC236}">
                  <a16:creationId xmlns:a16="http://schemas.microsoft.com/office/drawing/2014/main" id="{FE59F573-1D9C-A531-3C5E-EB2FC7E0093E}"/>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accent4"/>
              </a:solidFill>
              <a:prstDash val="solid"/>
              <a:miter/>
            </a:ln>
          </p:spPr>
          <p:txBody>
            <a:bodyPr rtlCol="0" anchor="ctr"/>
            <a:lstStyle/>
            <a:p>
              <a:endParaRPr lang="en-US"/>
            </a:p>
          </p:txBody>
        </p:sp>
      </p:grpSp>
    </p:spTree>
    <p:extLst>
      <p:ext uri="{BB962C8B-B14F-4D97-AF65-F5344CB8AC3E}">
        <p14:creationId xmlns:p14="http://schemas.microsoft.com/office/powerpoint/2010/main" val="3602179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0"/>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2E55DF9-73C1-4ED5-9C72-0D7B7FCC2855}" type="slidenum">
              <a:rPr lang="en-US" smtClean="0"/>
              <a:t>‹#›</a:t>
            </a:fld>
            <a:endParaRPr lang="en-US"/>
          </a:p>
        </p:txBody>
      </p:sp>
    </p:spTree>
    <p:extLst>
      <p:ext uri="{BB962C8B-B14F-4D97-AF65-F5344CB8AC3E}">
        <p14:creationId xmlns:p14="http://schemas.microsoft.com/office/powerpoint/2010/main" val="2584798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38008C81-6B29-4E8D-AFAB-D58FD6294928}"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465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7738763-6631-4DE7-AAB3-3569805F7397}"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895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A3084D-A660-4085-AC67-E2BF25CE4EF4}" type="slidenum">
              <a:rPr lang="en-US" smtClean="0"/>
              <a:t>‹#›</a:t>
            </a:fld>
            <a:endParaRPr lang="en-US"/>
          </a:p>
        </p:txBody>
      </p:sp>
    </p:spTree>
    <p:extLst>
      <p:ext uri="{BB962C8B-B14F-4D97-AF65-F5344CB8AC3E}">
        <p14:creationId xmlns:p14="http://schemas.microsoft.com/office/powerpoint/2010/main" val="1206244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862173"/>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51" r:id="rId4"/>
    <p:sldLayoutId id="2147483652" r:id="rId5"/>
    <p:sldLayoutId id="2147483653" r:id="rId6"/>
    <p:sldLayoutId id="2147483654" r:id="rId7"/>
    <p:sldLayoutId id="2147483655" r:id="rId8"/>
    <p:sldLayoutId id="2147483674" r:id="rId9"/>
    <p:sldLayoutId id="2147483675" r:id="rId10"/>
    <p:sldLayoutId id="2147483660" r:id="rId11"/>
    <p:sldLayoutId id="2147483676" r:id="rId12"/>
    <p:sldLayoutId id="2147483659" r:id="rId13"/>
    <p:sldLayoutId id="2147483661" r:id="rId14"/>
    <p:sldLayoutId id="2147483662" r:id="rId15"/>
    <p:sldLayoutId id="2147483663" r:id="rId16"/>
    <p:sldLayoutId id="2147483664" r:id="rId17"/>
    <p:sldLayoutId id="2147483666" r:id="rId18"/>
    <p:sldLayoutId id="2147483667" r:id="rId19"/>
    <p:sldLayoutId id="2147483668" r:id="rId20"/>
    <p:sldLayoutId id="2147483669" r:id="rId21"/>
    <p:sldLayoutId id="2147483671" r:id="rId22"/>
    <p:sldLayoutId id="2147483673" r:id="rId23"/>
    <p:sldLayoutId id="2147483677"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73988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svg"/><Relationship Id="rId10" Type="http://schemas.openxmlformats.org/officeDocument/2006/relationships/hyperlink" Target="http://www.myhyke.com/cabinetworks2024" TargetMode="External"/><Relationship Id="rId4" Type="http://schemas.openxmlformats.org/officeDocument/2006/relationships/image" Target="../media/image30.png"/><Relationship Id="rId9"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hyperlink" Target="mailto:questions@letshyke.com" TargetMode="External"/><Relationship Id="rId2" Type="http://schemas.openxmlformats.org/officeDocument/2006/relationships/notesSlide" Target="../notesSlides/notesSlide3.xml"/><Relationship Id="rId1" Type="http://schemas.openxmlformats.org/officeDocument/2006/relationships/slideLayout" Target="../slideLayouts/slideLayout50.xml"/><Relationship Id="rId5" Type="http://schemas.openxmlformats.org/officeDocument/2006/relationships/image" Target="../media/image36.png"/><Relationship Id="rId4" Type="http://schemas.openxmlformats.org/officeDocument/2006/relationships/hyperlink" Target="http://www.myhyke.com/cabinetworks202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22696E02-33E1-DE80-897E-797200C169DA}"/>
              </a:ext>
            </a:extLst>
          </p:cNvPr>
          <p:cNvSpPr>
            <a:spLocks noGrp="1"/>
          </p:cNvSpPr>
          <p:nvPr>
            <p:ph type="body" sz="quarter" idx="10"/>
          </p:nvPr>
        </p:nvSpPr>
        <p:spPr/>
        <p:txBody>
          <a:bodyPr/>
          <a:lstStyle/>
          <a:p>
            <a:r>
              <a:rPr lang="en-US" dirty="0"/>
              <a:t>Decision Doc</a:t>
            </a:r>
          </a:p>
        </p:txBody>
      </p:sp>
      <p:sp>
        <p:nvSpPr>
          <p:cNvPr id="22" name="Text Placeholder 21">
            <a:extLst>
              <a:ext uri="{FF2B5EF4-FFF2-40B4-BE49-F238E27FC236}">
                <a16:creationId xmlns:a16="http://schemas.microsoft.com/office/drawing/2014/main" id="{13F0A9FE-2743-0CC8-7F9A-1C9477D4A317}"/>
              </a:ext>
            </a:extLst>
          </p:cNvPr>
          <p:cNvSpPr>
            <a:spLocks noGrp="1"/>
          </p:cNvSpPr>
          <p:nvPr>
            <p:ph type="body" sz="quarter" idx="11"/>
          </p:nvPr>
        </p:nvSpPr>
        <p:spPr>
          <a:xfrm>
            <a:off x="633349" y="1857656"/>
            <a:ext cx="4044647" cy="660554"/>
          </a:xfrm>
        </p:spPr>
        <p:txBody>
          <a:bodyPr/>
          <a:lstStyle/>
          <a:p>
            <a:r>
              <a:rPr lang="en-US" sz="2000" dirty="0">
                <a:latin typeface="Ambit Light" panose="00000400000000000000" pitchFamily="50" charset="0"/>
              </a:rPr>
              <a:t>Helps you choose the right health plan for you and your family.</a:t>
            </a:r>
          </a:p>
        </p:txBody>
      </p:sp>
      <p:sp>
        <p:nvSpPr>
          <p:cNvPr id="27" name="Text Placeholder 26">
            <a:extLst>
              <a:ext uri="{FF2B5EF4-FFF2-40B4-BE49-F238E27FC236}">
                <a16:creationId xmlns:a16="http://schemas.microsoft.com/office/drawing/2014/main" id="{FEE2DBC4-F0AC-CDD4-BEB7-847EA08ED385}"/>
              </a:ext>
            </a:extLst>
          </p:cNvPr>
          <p:cNvSpPr>
            <a:spLocks noGrp="1"/>
          </p:cNvSpPr>
          <p:nvPr>
            <p:ph type="body" sz="quarter" idx="16"/>
          </p:nvPr>
        </p:nvSpPr>
        <p:spPr/>
        <p:txBody>
          <a:bodyPr lIns="91440" tIns="45720" rIns="91440" bIns="45720" anchor="t"/>
          <a:lstStyle/>
          <a:p>
            <a:r>
              <a:rPr lang="en-US" dirty="0">
                <a:latin typeface="Ambit Light"/>
              </a:rPr>
              <a:t>HYKE</a:t>
            </a:r>
            <a:endParaRPr lang="en-US" dirty="0"/>
          </a:p>
        </p:txBody>
      </p:sp>
      <p:sp>
        <p:nvSpPr>
          <p:cNvPr id="8" name="Content Placeholder 7">
            <a:extLst>
              <a:ext uri="{FF2B5EF4-FFF2-40B4-BE49-F238E27FC236}">
                <a16:creationId xmlns:a16="http://schemas.microsoft.com/office/drawing/2014/main" id="{FD6628F3-16B8-6252-2DE1-F56F3B67D52B}"/>
              </a:ext>
            </a:extLst>
          </p:cNvPr>
          <p:cNvSpPr txBox="1">
            <a:spLocks/>
          </p:cNvSpPr>
          <p:nvPr/>
        </p:nvSpPr>
        <p:spPr>
          <a:xfrm>
            <a:off x="1269276" y="3872495"/>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~$1,300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savings per employee </a:t>
            </a:r>
          </a:p>
        </p:txBody>
      </p:sp>
      <p:sp>
        <p:nvSpPr>
          <p:cNvPr id="9" name="Content Placeholder 7">
            <a:extLst>
              <a:ext uri="{FF2B5EF4-FFF2-40B4-BE49-F238E27FC236}">
                <a16:creationId xmlns:a16="http://schemas.microsoft.com/office/drawing/2014/main" id="{38469770-7E6A-CDA3-94C3-D5A373EF5CB0}"/>
              </a:ext>
            </a:extLst>
          </p:cNvPr>
          <p:cNvSpPr txBox="1">
            <a:spLocks/>
          </p:cNvSpPr>
          <p:nvPr/>
        </p:nvSpPr>
        <p:spPr>
          <a:xfrm>
            <a:off x="1269276" y="4559910"/>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5-10 minutes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to complete</a:t>
            </a: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sp>
        <p:nvSpPr>
          <p:cNvPr id="10" name="Content Placeholder 7">
            <a:extLst>
              <a:ext uri="{FF2B5EF4-FFF2-40B4-BE49-F238E27FC236}">
                <a16:creationId xmlns:a16="http://schemas.microsoft.com/office/drawing/2014/main" id="{AAC268FB-B89C-CBEC-D34A-9D1223F6A21F}"/>
              </a:ext>
            </a:extLst>
          </p:cNvPr>
          <p:cNvSpPr txBox="1">
            <a:spLocks/>
          </p:cNvSpPr>
          <p:nvPr/>
        </p:nvSpPr>
        <p:spPr>
          <a:xfrm>
            <a:off x="1231737" y="5247325"/>
            <a:ext cx="4374040" cy="366979"/>
          </a:xfrm>
          <a:prstGeom prst="rect">
            <a:avLst/>
          </a:prstGeom>
        </p:spPr>
        <p:txBody>
          <a:bodyPr vert="horz" lIns="91440" tIns="45720" rIns="91440" bIns="45720" rtlCol="0">
            <a:normAutofit fontScale="92500"/>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All information is </a:t>
            </a: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secure and confidential</a:t>
            </a: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pic>
        <p:nvPicPr>
          <p:cNvPr id="11" name="Graphic 10" descr="Heart with pulse outline">
            <a:extLst>
              <a:ext uri="{FF2B5EF4-FFF2-40B4-BE49-F238E27FC236}">
                <a16:creationId xmlns:a16="http://schemas.microsoft.com/office/drawing/2014/main" id="{4BE9199F-66C7-87C2-C22C-7BC96C9524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6793" y="5173581"/>
            <a:ext cx="514465" cy="514465"/>
          </a:xfrm>
          <a:prstGeom prst="rect">
            <a:avLst/>
          </a:prstGeom>
        </p:spPr>
      </p:pic>
      <p:pic>
        <p:nvPicPr>
          <p:cNvPr id="12" name="Graphic 11" descr="Clipboard Partially Checked outline">
            <a:extLst>
              <a:ext uri="{FF2B5EF4-FFF2-40B4-BE49-F238E27FC236}">
                <a16:creationId xmlns:a16="http://schemas.microsoft.com/office/drawing/2014/main" id="{666CEDE4-E6FF-70C3-16BC-BF02785AB7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6793" y="4486166"/>
            <a:ext cx="514465" cy="514465"/>
          </a:xfrm>
          <a:prstGeom prst="rect">
            <a:avLst/>
          </a:prstGeom>
        </p:spPr>
      </p:pic>
      <p:pic>
        <p:nvPicPr>
          <p:cNvPr id="13" name="Graphic 12" descr="Piggy Bank outline">
            <a:extLst>
              <a:ext uri="{FF2B5EF4-FFF2-40B4-BE49-F238E27FC236}">
                <a16:creationId xmlns:a16="http://schemas.microsoft.com/office/drawing/2014/main" id="{3FF6EA23-E830-8D87-8491-C02556CDBA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6145" y="3762559"/>
            <a:ext cx="514465" cy="514465"/>
          </a:xfrm>
          <a:prstGeom prst="rect">
            <a:avLst/>
          </a:prstGeom>
        </p:spPr>
      </p:pic>
      <p:sp>
        <p:nvSpPr>
          <p:cNvPr id="14" name="Text Placeholder 21">
            <a:extLst>
              <a:ext uri="{FF2B5EF4-FFF2-40B4-BE49-F238E27FC236}">
                <a16:creationId xmlns:a16="http://schemas.microsoft.com/office/drawing/2014/main" id="{D5FE8DC2-0C1E-01CD-5875-8BA2C905BCB5}"/>
              </a:ext>
            </a:extLst>
          </p:cNvPr>
          <p:cNvSpPr txBox="1">
            <a:spLocks/>
          </p:cNvSpPr>
          <p:nvPr/>
        </p:nvSpPr>
        <p:spPr>
          <a:xfrm>
            <a:off x="633349" y="3248505"/>
            <a:ext cx="4044647" cy="3609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C2C2C"/>
                </a:solidFill>
                <a:latin typeface="Ambi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Why Use Decision Doc?</a:t>
            </a:r>
          </a:p>
        </p:txBody>
      </p:sp>
      <p:pic>
        <p:nvPicPr>
          <p:cNvPr id="3" name="Picture 2" descr="A screen shot of a phone&#10;&#10;Description automatically generated">
            <a:extLst>
              <a:ext uri="{FF2B5EF4-FFF2-40B4-BE49-F238E27FC236}">
                <a16:creationId xmlns:a16="http://schemas.microsoft.com/office/drawing/2014/main" id="{A9B2B7D0-C0AD-968B-40E0-B18A65DF9E6D}"/>
              </a:ext>
            </a:extLst>
          </p:cNvPr>
          <p:cNvPicPr>
            <a:picLocks noChangeAspect="1"/>
          </p:cNvPicPr>
          <p:nvPr/>
        </p:nvPicPr>
        <p:blipFill>
          <a:blip r:embed="rId9"/>
          <a:stretch>
            <a:fillRect/>
          </a:stretch>
        </p:blipFill>
        <p:spPr>
          <a:xfrm>
            <a:off x="5738618" y="1062460"/>
            <a:ext cx="6165075" cy="5795540"/>
          </a:xfrm>
          <a:prstGeom prst="rect">
            <a:avLst/>
          </a:prstGeom>
        </p:spPr>
      </p:pic>
    </p:spTree>
    <p:extLst>
      <p:ext uri="{BB962C8B-B14F-4D97-AF65-F5344CB8AC3E}">
        <p14:creationId xmlns:p14="http://schemas.microsoft.com/office/powerpoint/2010/main" val="2607104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E6ACAD5-A0A3-9D9A-977D-8FB40A2EEA8A}"/>
              </a:ext>
              <a:ext uri="{C183D7F6-B498-43B3-948B-1728B52AA6E4}">
                <adec:decorative xmlns:adec="http://schemas.microsoft.com/office/drawing/2017/decorative" val="1"/>
              </a:ext>
            </a:extLst>
          </p:cNvPr>
          <p:cNvSpPr/>
          <p:nvPr/>
        </p:nvSpPr>
        <p:spPr>
          <a:xfrm>
            <a:off x="0" y="-55548"/>
            <a:ext cx="12192000" cy="2927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7CB7"/>
              </a:solidFill>
              <a:effectLst/>
              <a:uLnTx/>
              <a:uFillTx/>
              <a:latin typeface="Open Sans"/>
              <a:ea typeface="+mn-ea"/>
              <a:cs typeface="+mn-cs"/>
            </a:endParaRPr>
          </a:p>
        </p:txBody>
      </p:sp>
      <p:sp>
        <p:nvSpPr>
          <p:cNvPr id="5" name="object 2">
            <a:extLst>
              <a:ext uri="{FF2B5EF4-FFF2-40B4-BE49-F238E27FC236}">
                <a16:creationId xmlns:a16="http://schemas.microsoft.com/office/drawing/2014/main" id="{1ABB6A3D-DE00-782B-E4D7-42C2902FF538}"/>
              </a:ext>
            </a:extLst>
          </p:cNvPr>
          <p:cNvSpPr txBox="1">
            <a:spLocks/>
          </p:cNvSpPr>
          <p:nvPr/>
        </p:nvSpPr>
        <p:spPr>
          <a:xfrm>
            <a:off x="463967" y="329600"/>
            <a:ext cx="4079168" cy="628377"/>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4000" b="0" i="0" u="none" strike="noStrike" kern="1200" cap="none" spc="-12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rPr>
              <a:t>Get Started Today</a:t>
            </a:r>
            <a:endParaRPr kumimoji="0" lang="en-US" sz="4000" b="0" i="0" u="none" strike="noStrike" kern="1200" cap="none" spc="-5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endParaRPr>
          </a:p>
        </p:txBody>
      </p:sp>
      <p:pic>
        <p:nvPicPr>
          <p:cNvPr id="7" name="object 4">
            <a:extLst>
              <a:ext uri="{FF2B5EF4-FFF2-40B4-BE49-F238E27FC236}">
                <a16:creationId xmlns:a16="http://schemas.microsoft.com/office/drawing/2014/main" id="{0E8C0574-C2CA-D29F-F9C0-C98C8B114390}"/>
              </a:ext>
            </a:extLst>
          </p:cNvPr>
          <p:cNvPicPr/>
          <p:nvPr/>
        </p:nvPicPr>
        <p:blipFill>
          <a:blip r:embed="rId3" cstate="print"/>
          <a:stretch>
            <a:fillRect/>
          </a:stretch>
        </p:blipFill>
        <p:spPr>
          <a:xfrm>
            <a:off x="8685298" y="983336"/>
            <a:ext cx="2003770" cy="1011268"/>
          </a:xfrm>
          <a:prstGeom prst="rect">
            <a:avLst/>
          </a:prstGeom>
        </p:spPr>
      </p:pic>
      <p:sp>
        <p:nvSpPr>
          <p:cNvPr id="10" name="object 7">
            <a:extLst>
              <a:ext uri="{FF2B5EF4-FFF2-40B4-BE49-F238E27FC236}">
                <a16:creationId xmlns:a16="http://schemas.microsoft.com/office/drawing/2014/main" id="{44AF157E-EE90-C2A7-DD4E-5D9A4BCC797B}"/>
              </a:ext>
            </a:extLst>
          </p:cNvPr>
          <p:cNvSpPr/>
          <p:nvPr/>
        </p:nvSpPr>
        <p:spPr>
          <a:xfrm rot="2207976">
            <a:off x="8374627" y="4856481"/>
            <a:ext cx="60960" cy="62230"/>
          </a:xfrm>
          <a:custGeom>
            <a:avLst/>
            <a:gdLst/>
            <a:ahLst/>
            <a:cxnLst/>
            <a:rect l="l" t="t" r="r" b="b"/>
            <a:pathLst>
              <a:path w="60959" h="62229">
                <a:moveTo>
                  <a:pt x="14466" y="0"/>
                </a:moveTo>
                <a:lnTo>
                  <a:pt x="60540" y="43470"/>
                </a:lnTo>
                <a:lnTo>
                  <a:pt x="0" y="62071"/>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bject 8">
            <a:extLst>
              <a:ext uri="{FF2B5EF4-FFF2-40B4-BE49-F238E27FC236}">
                <a16:creationId xmlns:a16="http://schemas.microsoft.com/office/drawing/2014/main" id="{4FADA17F-66C2-7017-0DEB-F57BAA54C38F}"/>
              </a:ext>
            </a:extLst>
          </p:cNvPr>
          <p:cNvSpPr/>
          <p:nvPr/>
        </p:nvSpPr>
        <p:spPr>
          <a:xfrm>
            <a:off x="3779506" y="4470609"/>
            <a:ext cx="398469" cy="373814"/>
          </a:xfrm>
          <a:custGeom>
            <a:avLst/>
            <a:gdLst/>
            <a:ahLst/>
            <a:cxnLst/>
            <a:rect l="l" t="t" r="r" b="b"/>
            <a:pathLst>
              <a:path w="488314" h="600710">
                <a:moveTo>
                  <a:pt x="8409" y="600274"/>
                </a:moveTo>
                <a:lnTo>
                  <a:pt x="1932" y="563935"/>
                </a:lnTo>
                <a:lnTo>
                  <a:pt x="0" y="525991"/>
                </a:lnTo>
                <a:lnTo>
                  <a:pt x="2647" y="487690"/>
                </a:lnTo>
                <a:lnTo>
                  <a:pt x="9722" y="449223"/>
                </a:lnTo>
                <a:lnTo>
                  <a:pt x="21071" y="410781"/>
                </a:lnTo>
                <a:lnTo>
                  <a:pt x="36541" y="372554"/>
                </a:lnTo>
                <a:lnTo>
                  <a:pt x="55979" y="334733"/>
                </a:lnTo>
                <a:lnTo>
                  <a:pt x="79231" y="297508"/>
                </a:lnTo>
                <a:lnTo>
                  <a:pt x="106145" y="261070"/>
                </a:lnTo>
                <a:lnTo>
                  <a:pt x="136568" y="225610"/>
                </a:lnTo>
                <a:lnTo>
                  <a:pt x="170347" y="191318"/>
                </a:lnTo>
                <a:lnTo>
                  <a:pt x="207328" y="158385"/>
                </a:lnTo>
                <a:lnTo>
                  <a:pt x="247359" y="127001"/>
                </a:lnTo>
                <a:lnTo>
                  <a:pt x="290286" y="97358"/>
                </a:lnTo>
                <a:lnTo>
                  <a:pt x="335957" y="69645"/>
                </a:lnTo>
                <a:lnTo>
                  <a:pt x="384218" y="44055"/>
                </a:lnTo>
                <a:lnTo>
                  <a:pt x="434916" y="20776"/>
                </a:lnTo>
                <a:lnTo>
                  <a:pt x="487898" y="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9">
            <a:extLst>
              <a:ext uri="{FF2B5EF4-FFF2-40B4-BE49-F238E27FC236}">
                <a16:creationId xmlns:a16="http://schemas.microsoft.com/office/drawing/2014/main" id="{FB27EF2E-49E9-BCEC-63F7-2825C570C99D}"/>
              </a:ext>
            </a:extLst>
          </p:cNvPr>
          <p:cNvSpPr/>
          <p:nvPr/>
        </p:nvSpPr>
        <p:spPr>
          <a:xfrm>
            <a:off x="4169708" y="4440447"/>
            <a:ext cx="62865" cy="60325"/>
          </a:xfrm>
          <a:custGeom>
            <a:avLst/>
            <a:gdLst/>
            <a:ahLst/>
            <a:cxnLst/>
            <a:rect l="l" t="t" r="r" b="b"/>
            <a:pathLst>
              <a:path w="62864" h="60325">
                <a:moveTo>
                  <a:pt x="0" y="0"/>
                </a:moveTo>
                <a:lnTo>
                  <a:pt x="62271" y="11610"/>
                </a:lnTo>
                <a:lnTo>
                  <a:pt x="21441" y="60022"/>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0">
            <a:extLst>
              <a:ext uri="{FF2B5EF4-FFF2-40B4-BE49-F238E27FC236}">
                <a16:creationId xmlns:a16="http://schemas.microsoft.com/office/drawing/2014/main" id="{DD3760C9-F0BF-7521-462B-3BD7495B0D9B}"/>
              </a:ext>
            </a:extLst>
          </p:cNvPr>
          <p:cNvSpPr/>
          <p:nvPr/>
        </p:nvSpPr>
        <p:spPr>
          <a:xfrm rot="19601433">
            <a:off x="8099635" y="4547541"/>
            <a:ext cx="201051" cy="432648"/>
          </a:xfrm>
          <a:custGeom>
            <a:avLst/>
            <a:gdLst/>
            <a:ahLst/>
            <a:cxnLst/>
            <a:rect l="l" t="t" r="r" b="b"/>
            <a:pathLst>
              <a:path w="365760" h="517525">
                <a:moveTo>
                  <a:pt x="0" y="0"/>
                </a:moveTo>
                <a:lnTo>
                  <a:pt x="74317" y="14919"/>
                </a:lnTo>
                <a:lnTo>
                  <a:pt x="109715" y="30322"/>
                </a:lnTo>
                <a:lnTo>
                  <a:pt x="143675" y="50641"/>
                </a:lnTo>
                <a:lnTo>
                  <a:pt x="175996" y="75591"/>
                </a:lnTo>
                <a:lnTo>
                  <a:pt x="206479" y="104888"/>
                </a:lnTo>
                <a:lnTo>
                  <a:pt x="234926" y="138246"/>
                </a:lnTo>
                <a:lnTo>
                  <a:pt x="261136" y="175380"/>
                </a:lnTo>
                <a:lnTo>
                  <a:pt x="284910" y="216007"/>
                </a:lnTo>
                <a:lnTo>
                  <a:pt x="306050" y="259840"/>
                </a:lnTo>
                <a:lnTo>
                  <a:pt x="324355" y="306596"/>
                </a:lnTo>
                <a:lnTo>
                  <a:pt x="339627" y="355990"/>
                </a:lnTo>
                <a:lnTo>
                  <a:pt x="351666" y="407736"/>
                </a:lnTo>
                <a:lnTo>
                  <a:pt x="360272" y="461550"/>
                </a:lnTo>
                <a:lnTo>
                  <a:pt x="365247" y="517148"/>
                </a:lnTo>
              </a:path>
            </a:pathLst>
          </a:custGeom>
          <a:ln w="4558">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bject 16">
            <a:extLst>
              <a:ext uri="{FF2B5EF4-FFF2-40B4-BE49-F238E27FC236}">
                <a16:creationId xmlns:a16="http://schemas.microsoft.com/office/drawing/2014/main" id="{01500B9B-1008-5C0C-5989-597994767756}"/>
              </a:ext>
            </a:extLst>
          </p:cNvPr>
          <p:cNvSpPr txBox="1"/>
          <p:nvPr/>
        </p:nvSpPr>
        <p:spPr>
          <a:xfrm>
            <a:off x="463967" y="1032343"/>
            <a:ext cx="4538345" cy="483659"/>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Choosing</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the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right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lang="en-US"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is</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complicated.</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Make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2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easy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with</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4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Decision</a:t>
            </a:r>
            <a:r>
              <a:rPr kumimoji="0" sz="1400" b="1" i="0" u="none" strike="noStrike" kern="1200" cap="none" spc="1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Doc</a:t>
            </a:r>
            <a:r>
              <a:rPr kumimoji="0" lang="en-US"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t>
            </a:r>
            <a:r>
              <a:rPr kumimoji="0" lang="en-US"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full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digital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guidance.</a:t>
            </a:r>
            <a:endParaRPr kumimoji="0" sz="1400" b="0" i="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20" name="object 18">
            <a:extLst>
              <a:ext uri="{FF2B5EF4-FFF2-40B4-BE49-F238E27FC236}">
                <a16:creationId xmlns:a16="http://schemas.microsoft.com/office/drawing/2014/main" id="{53322EA6-A95E-6C8D-B8CC-814FE5FCF1B4}"/>
              </a:ext>
            </a:extLst>
          </p:cNvPr>
          <p:cNvSpPr txBox="1"/>
          <p:nvPr/>
        </p:nvSpPr>
        <p:spPr>
          <a:xfrm>
            <a:off x="709028" y="3352118"/>
            <a:ext cx="2622228"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Share your medical and pharmacy needs in ~5 minutes</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1" name="object 19">
            <a:extLst>
              <a:ext uri="{FF2B5EF4-FFF2-40B4-BE49-F238E27FC236}">
                <a16:creationId xmlns:a16="http://schemas.microsoft.com/office/drawing/2014/main" id="{A3CB2C0A-7EAE-2C56-53F8-BA65DBBD7BF0}"/>
              </a:ext>
            </a:extLst>
          </p:cNvPr>
          <p:cNvSpPr txBox="1"/>
          <p:nvPr/>
        </p:nvSpPr>
        <p:spPr>
          <a:xfrm>
            <a:off x="4896431" y="3352118"/>
            <a:ext cx="2465103"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Receive </a:t>
            </a:r>
            <a:r>
              <a:rPr lang="en-US" sz="1100" b="1" dirty="0">
                <a:solidFill>
                  <a:prstClr val="black"/>
                </a:solidFill>
                <a:latin typeface="Ambit Light" panose="00000400000000000000" pitchFamily="50" charset="0"/>
                <a:ea typeface="Open Sans" pitchFamily="2" charset="0"/>
                <a:cs typeface="Open Sans" pitchFamily="2" charset="0"/>
              </a:rPr>
              <a:t>personalized guidance on optimal plan</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8" name="object 26">
            <a:extLst>
              <a:ext uri="{FF2B5EF4-FFF2-40B4-BE49-F238E27FC236}">
                <a16:creationId xmlns:a16="http://schemas.microsoft.com/office/drawing/2014/main" id="{BB7B09AA-0D92-2092-F601-45B29855FD9C}"/>
              </a:ext>
            </a:extLst>
          </p:cNvPr>
          <p:cNvSpPr txBox="1"/>
          <p:nvPr/>
        </p:nvSpPr>
        <p:spPr>
          <a:xfrm>
            <a:off x="88386" y="2956014"/>
            <a:ext cx="2146301"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7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How</a:t>
            </a:r>
            <a:r>
              <a:rPr kumimoji="0" sz="1800" b="1" i="0" u="none" strike="noStrike" kern="1200" cap="none" spc="-9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it</a:t>
            </a:r>
            <a:r>
              <a:rPr kumimoji="0" sz="1800" b="1" i="0" u="none" strike="noStrike" kern="1200" cap="none" spc="-8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6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works</a:t>
            </a:r>
            <a:endParaRPr kumimoji="0" sz="1800" b="0" i="0" u="none" strike="noStrike" kern="1200" cap="none" spc="0" normalizeH="0" baseline="0" noProof="0" dirty="0">
              <a:ln>
                <a:noFill/>
              </a:ln>
              <a:solidFill>
                <a:prstClr val="black"/>
              </a:solidFill>
              <a:effectLst/>
              <a:uLnTx/>
              <a:uFillTx/>
              <a:latin typeface="Ambit" panose="00000500000000000000" pitchFamily="50" charset="0"/>
              <a:ea typeface="Open Sans SemiBold" pitchFamily="2" charset="0"/>
              <a:cs typeface="Open Sans SemiBold" pitchFamily="2" charset="0"/>
            </a:endParaRPr>
          </a:p>
        </p:txBody>
      </p:sp>
      <p:pic>
        <p:nvPicPr>
          <p:cNvPr id="31" name="Graphic 30" descr="Badge Tm outline">
            <a:extLst>
              <a:ext uri="{FF2B5EF4-FFF2-40B4-BE49-F238E27FC236}">
                <a16:creationId xmlns:a16="http://schemas.microsoft.com/office/drawing/2014/main" id="{0803CF43-6715-19BC-571E-B1AA40CB2A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50688" y="711030"/>
            <a:ext cx="133208" cy="133208"/>
          </a:xfrm>
          <a:prstGeom prst="rect">
            <a:avLst/>
          </a:prstGeom>
        </p:spPr>
      </p:pic>
      <p:pic>
        <p:nvPicPr>
          <p:cNvPr id="41" name="Google Shape;355;p25">
            <a:extLst>
              <a:ext uri="{FF2B5EF4-FFF2-40B4-BE49-F238E27FC236}">
                <a16:creationId xmlns:a16="http://schemas.microsoft.com/office/drawing/2014/main" id="{B2723F9E-DD5C-45BA-A986-F6E0072E70B0}"/>
              </a:ext>
            </a:extLst>
          </p:cNvPr>
          <p:cNvPicPr preferRelativeResize="0"/>
          <p:nvPr/>
        </p:nvPicPr>
        <p:blipFill>
          <a:blip r:embed="rId6">
            <a:alphaModFix/>
          </a:blip>
          <a:stretch>
            <a:fillRect/>
          </a:stretch>
        </p:blipFill>
        <p:spPr>
          <a:xfrm>
            <a:off x="8458496" y="3773828"/>
            <a:ext cx="3436331" cy="2889477"/>
          </a:xfrm>
          <a:prstGeom prst="rect">
            <a:avLst/>
          </a:prstGeom>
          <a:noFill/>
          <a:ln>
            <a:noFill/>
          </a:ln>
        </p:spPr>
      </p:pic>
      <p:pic>
        <p:nvPicPr>
          <p:cNvPr id="42" name="Google Shape;355;p25">
            <a:extLst>
              <a:ext uri="{FF2B5EF4-FFF2-40B4-BE49-F238E27FC236}">
                <a16:creationId xmlns:a16="http://schemas.microsoft.com/office/drawing/2014/main" id="{8CDFF205-9FBF-B0AF-3F31-FFAA72C256C8}"/>
              </a:ext>
            </a:extLst>
          </p:cNvPr>
          <p:cNvPicPr preferRelativeResize="0"/>
          <p:nvPr/>
        </p:nvPicPr>
        <p:blipFill>
          <a:blip r:embed="rId6">
            <a:alphaModFix/>
          </a:blip>
          <a:stretch>
            <a:fillRect/>
          </a:stretch>
        </p:blipFill>
        <p:spPr>
          <a:xfrm>
            <a:off x="167123" y="3771231"/>
            <a:ext cx="3583565" cy="2888342"/>
          </a:xfrm>
          <a:prstGeom prst="rect">
            <a:avLst/>
          </a:prstGeom>
          <a:noFill/>
          <a:ln>
            <a:noFill/>
          </a:ln>
        </p:spPr>
      </p:pic>
      <p:pic>
        <p:nvPicPr>
          <p:cNvPr id="43" name="Google Shape;355;p25">
            <a:extLst>
              <a:ext uri="{FF2B5EF4-FFF2-40B4-BE49-F238E27FC236}">
                <a16:creationId xmlns:a16="http://schemas.microsoft.com/office/drawing/2014/main" id="{E60F8CC6-4B69-64E2-0711-575E9E3AB2C0}"/>
              </a:ext>
            </a:extLst>
          </p:cNvPr>
          <p:cNvPicPr preferRelativeResize="0"/>
          <p:nvPr/>
        </p:nvPicPr>
        <p:blipFill>
          <a:blip r:embed="rId6">
            <a:alphaModFix/>
          </a:blip>
          <a:stretch>
            <a:fillRect/>
          </a:stretch>
        </p:blipFill>
        <p:spPr>
          <a:xfrm>
            <a:off x="4378283" y="3771231"/>
            <a:ext cx="3514249" cy="2888343"/>
          </a:xfrm>
          <a:prstGeom prst="rect">
            <a:avLst/>
          </a:prstGeom>
          <a:noFill/>
          <a:ln>
            <a:noFill/>
          </a:ln>
        </p:spPr>
      </p:pic>
      <p:pic>
        <p:nvPicPr>
          <p:cNvPr id="47" name="Picture 46" descr="Graphical user interface, application&#10;&#10;Description automatically generated">
            <a:extLst>
              <a:ext uri="{FF2B5EF4-FFF2-40B4-BE49-F238E27FC236}">
                <a16:creationId xmlns:a16="http://schemas.microsoft.com/office/drawing/2014/main" id="{E041969D-BDAC-41E5-8948-1491E4EBD5CB}"/>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377646" y="4053253"/>
            <a:ext cx="3217960" cy="2324300"/>
          </a:xfrm>
          <a:prstGeom prst="rect">
            <a:avLst/>
          </a:prstGeom>
        </p:spPr>
      </p:pic>
      <p:sp>
        <p:nvSpPr>
          <p:cNvPr id="48" name="object 19">
            <a:extLst>
              <a:ext uri="{FF2B5EF4-FFF2-40B4-BE49-F238E27FC236}">
                <a16:creationId xmlns:a16="http://schemas.microsoft.com/office/drawing/2014/main" id="{7E41F429-51DA-A860-9418-0C3F24F86D37}"/>
              </a:ext>
            </a:extLst>
          </p:cNvPr>
          <p:cNvSpPr txBox="1"/>
          <p:nvPr/>
        </p:nvSpPr>
        <p:spPr>
          <a:xfrm>
            <a:off x="8944109" y="3446295"/>
            <a:ext cx="2465103" cy="187231"/>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lang="en-US" sz="1100" b="1" dirty="0">
                <a:solidFill>
                  <a:prstClr val="black"/>
                </a:solidFill>
                <a:latin typeface="Ambit Light" panose="00000400000000000000" pitchFamily="50" charset="0"/>
                <a:ea typeface="Open Sans" pitchFamily="2" charset="0"/>
                <a:cs typeface="Open Sans" pitchFamily="2" charset="0"/>
              </a:rPr>
              <a:t>Enroll &amp; save!</a:t>
            </a:r>
            <a:endParaRPr kumimoji="0" sz="1100" b="1"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51" name="TextBox 50">
            <a:extLst>
              <a:ext uri="{FF2B5EF4-FFF2-40B4-BE49-F238E27FC236}">
                <a16:creationId xmlns:a16="http://schemas.microsoft.com/office/drawing/2014/main" id="{B4666DA7-35BC-7B70-FF68-51167C2B51DD}"/>
              </a:ext>
            </a:extLst>
          </p:cNvPr>
          <p:cNvSpPr txBox="1"/>
          <p:nvPr/>
        </p:nvSpPr>
        <p:spPr>
          <a:xfrm>
            <a:off x="4454440" y="3356377"/>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2</a:t>
            </a:r>
          </a:p>
        </p:txBody>
      </p:sp>
      <p:sp>
        <p:nvSpPr>
          <p:cNvPr id="52" name="TextBox 51">
            <a:extLst>
              <a:ext uri="{FF2B5EF4-FFF2-40B4-BE49-F238E27FC236}">
                <a16:creationId xmlns:a16="http://schemas.microsoft.com/office/drawing/2014/main" id="{7220E254-074B-094D-9CA8-84AA30F84D97}"/>
              </a:ext>
            </a:extLst>
          </p:cNvPr>
          <p:cNvSpPr txBox="1"/>
          <p:nvPr/>
        </p:nvSpPr>
        <p:spPr>
          <a:xfrm>
            <a:off x="218906" y="3348964"/>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1</a:t>
            </a:r>
          </a:p>
        </p:txBody>
      </p:sp>
      <p:sp>
        <p:nvSpPr>
          <p:cNvPr id="53" name="TextBox 52">
            <a:extLst>
              <a:ext uri="{FF2B5EF4-FFF2-40B4-BE49-F238E27FC236}">
                <a16:creationId xmlns:a16="http://schemas.microsoft.com/office/drawing/2014/main" id="{BCC68689-5314-63CC-1CF8-1C87176BF2DC}"/>
              </a:ext>
            </a:extLst>
          </p:cNvPr>
          <p:cNvSpPr txBox="1"/>
          <p:nvPr/>
        </p:nvSpPr>
        <p:spPr>
          <a:xfrm>
            <a:off x="8607501" y="3355245"/>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3</a:t>
            </a:r>
          </a:p>
        </p:txBody>
      </p:sp>
      <p:sp>
        <p:nvSpPr>
          <p:cNvPr id="9" name="TextBox 8">
            <a:extLst>
              <a:ext uri="{FF2B5EF4-FFF2-40B4-BE49-F238E27FC236}">
                <a16:creationId xmlns:a16="http://schemas.microsoft.com/office/drawing/2014/main" id="{F1DF5F88-806C-F900-04EE-E59F75569117}"/>
              </a:ext>
            </a:extLst>
          </p:cNvPr>
          <p:cNvSpPr txBox="1"/>
          <p:nvPr/>
        </p:nvSpPr>
        <p:spPr>
          <a:xfrm>
            <a:off x="4378283" y="4527874"/>
            <a:ext cx="262297" cy="369332"/>
          </a:xfrm>
          <a:prstGeom prst="rect">
            <a:avLst/>
          </a:prstGeom>
          <a:noFill/>
        </p:spPr>
        <p:txBody>
          <a:bodyPr wrap="square" rtlCol="0">
            <a:spAutoFit/>
          </a:bodyPr>
          <a:lstStyle/>
          <a:p>
            <a:endParaRPr lang="en-US" dirty="0"/>
          </a:p>
        </p:txBody>
      </p:sp>
      <p:grpSp>
        <p:nvGrpSpPr>
          <p:cNvPr id="25" name="Group 24">
            <a:extLst>
              <a:ext uri="{FF2B5EF4-FFF2-40B4-BE49-F238E27FC236}">
                <a16:creationId xmlns:a16="http://schemas.microsoft.com/office/drawing/2014/main" id="{3F400B58-5776-9DDA-6035-CCE5DB35AD61}"/>
              </a:ext>
            </a:extLst>
          </p:cNvPr>
          <p:cNvGrpSpPr/>
          <p:nvPr/>
        </p:nvGrpSpPr>
        <p:grpSpPr>
          <a:xfrm>
            <a:off x="4542684" y="4030000"/>
            <a:ext cx="3163034" cy="2438708"/>
            <a:chOff x="4542684" y="4030000"/>
            <a:chExt cx="3163034" cy="2438708"/>
          </a:xfrm>
        </p:grpSpPr>
        <p:pic>
          <p:nvPicPr>
            <p:cNvPr id="19" name="Picture 18">
              <a:extLst>
                <a:ext uri="{FF2B5EF4-FFF2-40B4-BE49-F238E27FC236}">
                  <a16:creationId xmlns:a16="http://schemas.microsoft.com/office/drawing/2014/main" id="{994F4DA4-BF00-B934-53C7-5D59DE376F89}"/>
                </a:ext>
              </a:extLst>
            </p:cNvPr>
            <p:cNvPicPr>
              <a:picLocks noChangeAspect="1"/>
            </p:cNvPicPr>
            <p:nvPr/>
          </p:nvPicPr>
          <p:blipFill>
            <a:blip r:embed="rId8"/>
            <a:stretch>
              <a:fillRect/>
            </a:stretch>
          </p:blipFill>
          <p:spPr>
            <a:xfrm>
              <a:off x="4542684" y="4030000"/>
              <a:ext cx="3163034" cy="2438708"/>
            </a:xfrm>
            <a:prstGeom prst="rect">
              <a:avLst/>
            </a:prstGeom>
          </p:spPr>
        </p:pic>
        <p:sp>
          <p:nvSpPr>
            <p:cNvPr id="22" name="TextBox 21">
              <a:extLst>
                <a:ext uri="{FF2B5EF4-FFF2-40B4-BE49-F238E27FC236}">
                  <a16:creationId xmlns:a16="http://schemas.microsoft.com/office/drawing/2014/main" id="{C5938793-DB1F-0397-6092-47008A07CE50}"/>
                </a:ext>
              </a:extLst>
            </p:cNvPr>
            <p:cNvSpPr txBox="1"/>
            <p:nvPr/>
          </p:nvSpPr>
          <p:spPr>
            <a:xfrm>
              <a:off x="5008574" y="4929718"/>
              <a:ext cx="862833" cy="261610"/>
            </a:xfrm>
            <a:prstGeom prst="rect">
              <a:avLst/>
            </a:prstGeom>
            <a:solidFill>
              <a:srgbClr val="FFFFFF"/>
            </a:solidFill>
          </p:spPr>
          <p:txBody>
            <a:bodyPr wrap="square" rtlCol="0">
              <a:spAutoFit/>
            </a:bodyPr>
            <a:lstStyle/>
            <a:p>
              <a:r>
                <a:rPr lang="en-US" sz="1050" b="1" dirty="0"/>
                <a:t>HMO 250</a:t>
              </a:r>
            </a:p>
          </p:txBody>
        </p:sp>
      </p:grpSp>
      <p:grpSp>
        <p:nvGrpSpPr>
          <p:cNvPr id="27" name="Group 26">
            <a:extLst>
              <a:ext uri="{FF2B5EF4-FFF2-40B4-BE49-F238E27FC236}">
                <a16:creationId xmlns:a16="http://schemas.microsoft.com/office/drawing/2014/main" id="{42A1C577-54A3-4C4E-8DAE-83289821B73B}"/>
              </a:ext>
            </a:extLst>
          </p:cNvPr>
          <p:cNvGrpSpPr/>
          <p:nvPr/>
        </p:nvGrpSpPr>
        <p:grpSpPr>
          <a:xfrm>
            <a:off x="8571434" y="4227048"/>
            <a:ext cx="3196709" cy="1996084"/>
            <a:chOff x="8571434" y="4227048"/>
            <a:chExt cx="3196709" cy="1996084"/>
          </a:xfrm>
        </p:grpSpPr>
        <p:pic>
          <p:nvPicPr>
            <p:cNvPr id="24" name="Picture 23">
              <a:extLst>
                <a:ext uri="{FF2B5EF4-FFF2-40B4-BE49-F238E27FC236}">
                  <a16:creationId xmlns:a16="http://schemas.microsoft.com/office/drawing/2014/main" id="{512CC913-DF47-2709-627D-B3CA720AD2DC}"/>
                </a:ext>
              </a:extLst>
            </p:cNvPr>
            <p:cNvPicPr>
              <a:picLocks noChangeAspect="1"/>
            </p:cNvPicPr>
            <p:nvPr/>
          </p:nvPicPr>
          <p:blipFill>
            <a:blip r:embed="rId9"/>
            <a:stretch>
              <a:fillRect/>
            </a:stretch>
          </p:blipFill>
          <p:spPr>
            <a:xfrm>
              <a:off x="8571434" y="4227048"/>
              <a:ext cx="3196709" cy="1996084"/>
            </a:xfrm>
            <a:prstGeom prst="rect">
              <a:avLst/>
            </a:prstGeom>
          </p:spPr>
        </p:pic>
        <p:sp>
          <p:nvSpPr>
            <p:cNvPr id="26" name="TextBox 25">
              <a:extLst>
                <a:ext uri="{FF2B5EF4-FFF2-40B4-BE49-F238E27FC236}">
                  <a16:creationId xmlns:a16="http://schemas.microsoft.com/office/drawing/2014/main" id="{4EB9F146-1289-C972-1AB9-47EDB3725DDC}"/>
                </a:ext>
              </a:extLst>
            </p:cNvPr>
            <p:cNvSpPr txBox="1"/>
            <p:nvPr/>
          </p:nvSpPr>
          <p:spPr>
            <a:xfrm rot="10800000" flipV="1">
              <a:off x="11374285" y="6133783"/>
              <a:ext cx="340338" cy="46166"/>
            </a:xfrm>
            <a:prstGeom prst="rect">
              <a:avLst/>
            </a:prstGeom>
            <a:solidFill>
              <a:srgbClr val="FFFFFF"/>
            </a:solidFill>
          </p:spPr>
          <p:txBody>
            <a:bodyPr wrap="square" lIns="0" tIns="0" rIns="0" bIns="0" rtlCol="0">
              <a:spAutoFit/>
            </a:bodyPr>
            <a:lstStyle/>
            <a:p>
              <a:pPr algn="ctr"/>
              <a:r>
                <a:rPr lang="en-US" sz="300" b="1" dirty="0">
                  <a:solidFill>
                    <a:srgbClr val="6A8490"/>
                  </a:solidFill>
                </a:rPr>
                <a:t>Start Enrollment</a:t>
              </a:r>
            </a:p>
          </p:txBody>
        </p:sp>
      </p:grpSp>
      <p:sp>
        <p:nvSpPr>
          <p:cNvPr id="3" name="object 16">
            <a:extLst>
              <a:ext uri="{FF2B5EF4-FFF2-40B4-BE49-F238E27FC236}">
                <a16:creationId xmlns:a16="http://schemas.microsoft.com/office/drawing/2014/main" id="{94F2983B-E687-A200-168C-1D7C90430568}"/>
              </a:ext>
            </a:extLst>
          </p:cNvPr>
          <p:cNvSpPr txBox="1"/>
          <p:nvPr/>
        </p:nvSpPr>
        <p:spPr>
          <a:xfrm>
            <a:off x="1479973" y="1878926"/>
            <a:ext cx="4538345" cy="599075"/>
          </a:xfrm>
          <a:prstGeom prst="rect">
            <a:avLst/>
          </a:prstGeom>
        </p:spPr>
        <p:txBody>
          <a:bodyPr vert="horz" wrap="square" lIns="0" tIns="12700" rIns="0" bIns="0" rtlCol="0" anchor="t">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14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endParaRPr lang="en-US" sz="1400" b="1" u="none" strike="noStrike" kern="1200" cap="none" spc="0" normalizeH="0" baseline="0" noProof="0">
              <a:ln>
                <a:noFill/>
              </a:ln>
              <a:solidFill>
                <a:srgbClr val="2C2C2C"/>
              </a:solidFill>
              <a:effectLst/>
              <a:uLnTx/>
              <a:uFillTx/>
              <a:latin typeface="Ambit" panose="00000500000000000000" pitchFamily="50" charset="0"/>
              <a:ea typeface="Open Sans" pitchFamily="2" charset="0"/>
              <a:cs typeface="Open Sans" pitchFamily="2" charset="0"/>
            </a:endParaRPr>
          </a:p>
          <a:p>
            <a:pPr marL="12700" marR="5080">
              <a:lnSpc>
                <a:spcPct val="113100"/>
              </a:lnSpc>
              <a:spcBef>
                <a:spcPts val="919"/>
              </a:spcBef>
              <a:defRPr/>
            </a:pPr>
            <a:r>
              <a:rPr lang="en-US" sz="1400" dirty="0">
                <a:solidFill>
                  <a:srgbClr val="2C2C2C"/>
                </a:solidFill>
                <a:latin typeface="Ambit"/>
                <a:ea typeface="Open Sans"/>
                <a:cs typeface="Open Sans"/>
                <a:hlinkClick r:id="rId10"/>
              </a:rPr>
              <a:t>www.myhyke.com/cabinetworks2024</a:t>
            </a:r>
            <a:r>
              <a:rPr lang="en-US" sz="1400" dirty="0">
                <a:solidFill>
                  <a:srgbClr val="2C2C2C"/>
                </a:solidFill>
                <a:latin typeface="Ambit"/>
                <a:ea typeface="Open Sans"/>
                <a:cs typeface="Open Sans"/>
              </a:rPr>
              <a:t> </a:t>
            </a:r>
            <a:endParaRPr lang="en-US" sz="1400" b="0" u="none" strike="noStrike" kern="1200" cap="none" spc="0" normalizeH="0" baseline="0" noProof="0" dirty="0">
              <a:ln>
                <a:noFill/>
              </a:ln>
              <a:solidFill>
                <a:srgbClr val="2C2C2C"/>
              </a:solidFill>
              <a:effectLst/>
              <a:uLnTx/>
              <a:uFillTx/>
              <a:latin typeface="Ambit"/>
              <a:ea typeface="Open Sans"/>
              <a:cs typeface="Open Sans"/>
            </a:endParaRPr>
          </a:p>
        </p:txBody>
      </p:sp>
      <p:pic>
        <p:nvPicPr>
          <p:cNvPr id="8" name="Picture 7" descr="A qr code on a white background&#10;&#10;Description automatically generated">
            <a:extLst>
              <a:ext uri="{FF2B5EF4-FFF2-40B4-BE49-F238E27FC236}">
                <a16:creationId xmlns:a16="http://schemas.microsoft.com/office/drawing/2014/main" id="{0430A5AF-1AB6-29C1-FCF4-0390ADFEEB7F}"/>
              </a:ext>
            </a:extLst>
          </p:cNvPr>
          <p:cNvPicPr>
            <a:picLocks noChangeAspect="1"/>
          </p:cNvPicPr>
          <p:nvPr/>
        </p:nvPicPr>
        <p:blipFill>
          <a:blip r:embed="rId11"/>
          <a:stretch>
            <a:fillRect/>
          </a:stretch>
        </p:blipFill>
        <p:spPr>
          <a:xfrm>
            <a:off x="446040" y="1731562"/>
            <a:ext cx="887589" cy="887589"/>
          </a:xfrm>
          <a:prstGeom prst="rect">
            <a:avLst/>
          </a:prstGeom>
        </p:spPr>
      </p:pic>
    </p:spTree>
    <p:extLst>
      <p:ext uri="{BB962C8B-B14F-4D97-AF65-F5344CB8AC3E}">
        <p14:creationId xmlns:p14="http://schemas.microsoft.com/office/powerpoint/2010/main" val="442872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33C8C48-55DC-F6B9-D77F-775DB51D0F2E}"/>
              </a:ext>
            </a:extLst>
          </p:cNvPr>
          <p:cNvSpPr>
            <a:spLocks noGrp="1"/>
          </p:cNvSpPr>
          <p:nvPr>
            <p:ph type="body" sz="quarter" idx="12"/>
          </p:nvPr>
        </p:nvSpPr>
        <p:spPr>
          <a:xfrm>
            <a:off x="598449" y="1924286"/>
            <a:ext cx="8175436" cy="2308845"/>
          </a:xfrm>
        </p:spPr>
        <p:txBody>
          <a:bodyPr/>
          <a:lstStyle/>
          <a:p>
            <a:pPr algn="l"/>
            <a:r>
              <a:rPr lang="en-US" sz="2800" b="1" i="0" u="none" strike="noStrike" baseline="0" dirty="0">
                <a:solidFill>
                  <a:schemeClr val="tx1"/>
                </a:solidFill>
                <a:latin typeface="Ambit" panose="00000500000000000000" pitchFamily="50" charset="0"/>
              </a:rPr>
              <a:t>$5,000 &amp; $10,000 Sweepstakes* Opportunity</a:t>
            </a:r>
          </a:p>
          <a:p>
            <a:pPr algn="l"/>
            <a:r>
              <a:rPr lang="en-US" sz="2800" dirty="0">
                <a:solidFill>
                  <a:schemeClr val="tx1"/>
                </a:solidFill>
                <a:latin typeface="Ambit" panose="00000500000000000000" pitchFamily="50" charset="0"/>
              </a:rPr>
              <a:t>All employees who use Decision Doc during Open Enrollment will automatically be entered into a $5,000 and $10,000 Sweepstakes.</a:t>
            </a:r>
          </a:p>
          <a:p>
            <a:pPr marL="342900" indent="-342900" algn="l">
              <a:buFont typeface="Arial" panose="020B0604020202020204" pitchFamily="34" charset="0"/>
              <a:buChar char="•"/>
            </a:pPr>
            <a:endParaRPr lang="en-US" sz="3200" dirty="0">
              <a:solidFill>
                <a:schemeClr val="tx1"/>
              </a:solidFill>
              <a:latin typeface="Ambit" panose="00000500000000000000" pitchFamily="50" charset="0"/>
            </a:endParaRPr>
          </a:p>
        </p:txBody>
      </p:sp>
      <p:sp>
        <p:nvSpPr>
          <p:cNvPr id="5" name="Title 4">
            <a:extLst>
              <a:ext uri="{FF2B5EF4-FFF2-40B4-BE49-F238E27FC236}">
                <a16:creationId xmlns:a16="http://schemas.microsoft.com/office/drawing/2014/main" id="{A0B9BBB9-7D37-40F8-1C8F-834177F8334B}"/>
              </a:ext>
            </a:extLst>
          </p:cNvPr>
          <p:cNvSpPr>
            <a:spLocks noGrp="1"/>
          </p:cNvSpPr>
          <p:nvPr>
            <p:ph type="ctrTitle"/>
          </p:nvPr>
        </p:nvSpPr>
        <p:spPr/>
        <p:txBody>
          <a:bodyPr/>
          <a:lstStyle/>
          <a:p>
            <a:r>
              <a:rPr lang="en-US" dirty="0"/>
              <a:t>TWO chances to win BIG</a:t>
            </a:r>
          </a:p>
        </p:txBody>
      </p:sp>
      <p:sp>
        <p:nvSpPr>
          <p:cNvPr id="7" name="TextBox 6">
            <a:extLst>
              <a:ext uri="{FF2B5EF4-FFF2-40B4-BE49-F238E27FC236}">
                <a16:creationId xmlns:a16="http://schemas.microsoft.com/office/drawing/2014/main" id="{663F7881-44B0-D638-2B11-6CABC7CE97D5}"/>
              </a:ext>
            </a:extLst>
          </p:cNvPr>
          <p:cNvSpPr txBox="1"/>
          <p:nvPr/>
        </p:nvSpPr>
        <p:spPr>
          <a:xfrm>
            <a:off x="587563" y="6118272"/>
            <a:ext cx="6684094" cy="739305"/>
          </a:xfrm>
          <a:prstGeom prst="rect">
            <a:avLst/>
          </a:prstGeom>
          <a:noFill/>
        </p:spPr>
        <p:txBody>
          <a:bodyPr wrap="square">
            <a:spAutoFit/>
          </a:bodyPr>
          <a:lstStyle/>
          <a:p>
            <a:pPr marL="0" marR="0">
              <a:lnSpc>
                <a:spcPct val="106000"/>
              </a:lnSpc>
              <a:spcBef>
                <a:spcPts val="500"/>
              </a:spcBef>
              <a:spcAft>
                <a:spcPts val="1000"/>
              </a:spcAft>
            </a:pPr>
            <a:r>
              <a:rPr lang="en-US" sz="800" dirty="0">
                <a:effectLst/>
                <a:latin typeface="Calibri" panose="020F0502020204030204" pitchFamily="34" charset="0"/>
                <a:ea typeface="Yu Mincho" panose="02020400000000000000" pitchFamily="18" charset="-128"/>
                <a:cs typeface="Calibri" panose="020F0502020204030204" pitchFamily="34" charset="0"/>
              </a:rPr>
              <a:t>* NO PURCHASE NECESSARY. MUST BE RESIDENT OF THE UNITED STATES OR DISTRICT OF COLUMBIA, 18 OR OLDER. VOID WHERE PROHIBITED. USE DECISION DOC TO ENTER. BEGINS AT 8 AM CST ON AUGUST 1, 2023 AND ENDS AT 11 PM CST ON DECEMBER 31, 2023. PRIZE: ONE (1) $5,000 CASH PRIZE. ONE (1) $10,000 CASH PRIZE. ADDITIONAL TERMS APPLY. FOR MORE DETAILS INCLUDING ALTERNATIVE METHOD OF ENTRY SEE OFFICIAL RULES AT WWW.LETSHYKE.COM/SWEEPSTAKES-OFFICIAL-RULES-5K-JANUARY2024 &amp; WWW.LETSHYKE.COM/SWEEPSTAKES-OFFICIAL-RULES-10K-JANUARY2024 SPONSOR: HYKE  </a:t>
            </a:r>
            <a:endParaRPr lang="en-US" sz="2400" dirty="0">
              <a:effectLst/>
              <a:latin typeface="Calibri" panose="020F0502020204030204" pitchFamily="34" charset="0"/>
              <a:ea typeface="Yu Mincho" panose="02020400000000000000" pitchFamily="18" charset="-128"/>
              <a:cs typeface="Arial" panose="020B0604020202020204" pitchFamily="34" charset="0"/>
            </a:endParaRPr>
          </a:p>
        </p:txBody>
      </p:sp>
      <p:sp>
        <p:nvSpPr>
          <p:cNvPr id="8" name="object 16">
            <a:extLst>
              <a:ext uri="{FF2B5EF4-FFF2-40B4-BE49-F238E27FC236}">
                <a16:creationId xmlns:a16="http://schemas.microsoft.com/office/drawing/2014/main" id="{50F3816B-0DA8-5ABA-503A-6FD0729E6084}"/>
              </a:ext>
            </a:extLst>
          </p:cNvPr>
          <p:cNvSpPr txBox="1"/>
          <p:nvPr/>
        </p:nvSpPr>
        <p:spPr>
          <a:xfrm>
            <a:off x="598449" y="5563847"/>
            <a:ext cx="9258542" cy="337657"/>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Questions? Email HYKE: </a:t>
            </a: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hlinkClick r:id="rId3"/>
              </a:rPr>
              <a:t>questions@letshyke.com</a:t>
            </a: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endParaRPr kumimoji="0" sz="2000" i="1" u="none" strike="noStrike" kern="1200" cap="none" spc="0" normalizeH="0" baseline="0" noProof="0" dirty="0">
              <a:ln>
                <a:noFill/>
              </a:ln>
              <a:solidFill>
                <a:srgbClr val="2C2C2C"/>
              </a:solidFill>
              <a:effectLst/>
              <a:highlight>
                <a:srgbClr val="FFFF00"/>
              </a:highlight>
              <a:uLnTx/>
              <a:uFillTx/>
              <a:latin typeface="Ambit" panose="00000500000000000000" pitchFamily="50" charset="0"/>
              <a:ea typeface="Open Sans" pitchFamily="2" charset="0"/>
              <a:cs typeface="Open Sans" pitchFamily="2" charset="0"/>
            </a:endParaRPr>
          </a:p>
        </p:txBody>
      </p:sp>
      <p:sp>
        <p:nvSpPr>
          <p:cNvPr id="10" name="object 16">
            <a:extLst>
              <a:ext uri="{FF2B5EF4-FFF2-40B4-BE49-F238E27FC236}">
                <a16:creationId xmlns:a16="http://schemas.microsoft.com/office/drawing/2014/main" id="{E19DB39C-B94B-F531-CC8C-35FD6AFC33D3}"/>
              </a:ext>
            </a:extLst>
          </p:cNvPr>
          <p:cNvSpPr txBox="1"/>
          <p:nvPr/>
        </p:nvSpPr>
        <p:spPr>
          <a:xfrm>
            <a:off x="1725260" y="4095245"/>
            <a:ext cx="9258542" cy="1069908"/>
          </a:xfrm>
          <a:prstGeom prst="rect">
            <a:avLst/>
          </a:prstGeom>
        </p:spPr>
        <p:txBody>
          <a:bodyPr vert="horz" wrap="square" lIns="0" tIns="12700" rIns="0" bIns="0" rtlCol="0" anchor="t">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28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a:lnSpc>
                <a:spcPct val="113100"/>
              </a:lnSpc>
              <a:spcBef>
                <a:spcPts val="919"/>
              </a:spcBef>
              <a:defRPr/>
            </a:pPr>
            <a:r>
              <a:rPr lang="en-US" sz="2800" dirty="0">
                <a:solidFill>
                  <a:srgbClr val="2C2C2C"/>
                </a:solidFill>
                <a:latin typeface="Ambit"/>
                <a:ea typeface="Open Sans"/>
                <a:cs typeface="Open Sans"/>
                <a:hlinkClick r:id="rId4"/>
              </a:rPr>
              <a:t>www.myhyke.com/cabinetworks2024</a:t>
            </a:r>
            <a:r>
              <a:rPr lang="en-US" sz="2800" dirty="0">
                <a:solidFill>
                  <a:srgbClr val="2C2C2C"/>
                </a:solidFill>
                <a:latin typeface="Ambit"/>
                <a:ea typeface="Open Sans"/>
                <a:cs typeface="Open Sans"/>
              </a:rPr>
              <a:t>  </a:t>
            </a:r>
            <a:endParaRPr sz="2800" b="0" u="none" strike="noStrike" kern="1200" cap="none" spc="0" normalizeH="0" baseline="0" noProof="0">
              <a:ln>
                <a:noFill/>
              </a:ln>
              <a:solidFill>
                <a:srgbClr val="2C2C2C"/>
              </a:solidFill>
              <a:effectLst/>
              <a:uLnTx/>
              <a:uFillTx/>
              <a:latin typeface="Ambit" panose="00000500000000000000" pitchFamily="50" charset="0"/>
              <a:ea typeface="Open Sans" pitchFamily="2" charset="0"/>
              <a:cs typeface="Open Sans" pitchFamily="2" charset="0"/>
            </a:endParaRPr>
          </a:p>
        </p:txBody>
      </p:sp>
      <p:pic>
        <p:nvPicPr>
          <p:cNvPr id="12" name="Picture 11" descr="A qr code on a white background&#10;&#10;Description automatically generated">
            <a:extLst>
              <a:ext uri="{FF2B5EF4-FFF2-40B4-BE49-F238E27FC236}">
                <a16:creationId xmlns:a16="http://schemas.microsoft.com/office/drawing/2014/main" id="{5029B079-65EB-F0E7-D87F-9040BE0A4FD7}"/>
              </a:ext>
            </a:extLst>
          </p:cNvPr>
          <p:cNvPicPr>
            <a:picLocks noChangeAspect="1"/>
          </p:cNvPicPr>
          <p:nvPr/>
        </p:nvPicPr>
        <p:blipFill>
          <a:blip r:embed="rId5"/>
          <a:stretch>
            <a:fillRect/>
          </a:stretch>
        </p:blipFill>
        <p:spPr>
          <a:xfrm>
            <a:off x="584922" y="4092626"/>
            <a:ext cx="1099255" cy="1078088"/>
          </a:xfrm>
          <a:prstGeom prst="rect">
            <a:avLst/>
          </a:prstGeom>
        </p:spPr>
      </p:pic>
    </p:spTree>
    <p:extLst>
      <p:ext uri="{BB962C8B-B14F-4D97-AF65-F5344CB8AC3E}">
        <p14:creationId xmlns:p14="http://schemas.microsoft.com/office/powerpoint/2010/main" val="35353486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2C2C2C"/>
      </a:dk1>
      <a:lt1>
        <a:srgbClr val="ACBACF"/>
      </a:lt1>
      <a:dk2>
        <a:srgbClr val="FFFF8A"/>
      </a:dk2>
      <a:lt2>
        <a:srgbClr val="F57800"/>
      </a:lt2>
      <a:accent1>
        <a:srgbClr val="6E8CB1"/>
      </a:accent1>
      <a:accent2>
        <a:srgbClr val="DAE1EA"/>
      </a:accent2>
      <a:accent3>
        <a:srgbClr val="FFEF00"/>
      </a:accent3>
      <a:accent4>
        <a:srgbClr val="FFFCBD"/>
      </a:accent4>
      <a:accent5>
        <a:srgbClr val="FFAB4F"/>
      </a:accent5>
      <a:accent6>
        <a:srgbClr val="FFD7B2"/>
      </a:accent6>
      <a:hlink>
        <a:srgbClr val="F57800"/>
      </a:hlink>
      <a:folHlink>
        <a:srgbClr val="6E8CB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b82d35e-fb45-4842-a133-edd2d729d942" xsi:nil="true"/>
    <lcf76f155ced4ddcb4097134ff3c332f xmlns="9f58d6bb-146d-4843-ac08-d56a8c394b8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1E5114E86A3584F979D9D2331328482" ma:contentTypeVersion="13" ma:contentTypeDescription="Create a new document." ma:contentTypeScope="" ma:versionID="6e73e92cb0acd4c263c3b6a9ec7ffba6">
  <xsd:schema xmlns:xsd="http://www.w3.org/2001/XMLSchema" xmlns:xs="http://www.w3.org/2001/XMLSchema" xmlns:p="http://schemas.microsoft.com/office/2006/metadata/properties" xmlns:ns2="9f58d6bb-146d-4843-ac08-d56a8c394b89" xmlns:ns3="7b82d35e-fb45-4842-a133-edd2d729d942" targetNamespace="http://schemas.microsoft.com/office/2006/metadata/properties" ma:root="true" ma:fieldsID="8063d1bd1be30f3ab9d48962316f5878" ns2:_="" ns3:_="">
    <xsd:import namespace="9f58d6bb-146d-4843-ac08-d56a8c394b89"/>
    <xsd:import namespace="7b82d35e-fb45-4842-a133-edd2d729d94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58d6bb-146d-4843-ac08-d56a8c394b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e2903cd-8d72-42f1-97b4-a0cfb51d01ce"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b82d35e-fb45-4842-a133-edd2d729d94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cb8eae1-61f1-4403-be82-09eff0b170ed}" ma:internalName="TaxCatchAll" ma:showField="CatchAllData" ma:web="7b82d35e-fb45-4842-a133-edd2d729d942">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41BB5CE-F734-43F9-B6C9-0284D0420091}">
  <ds:schemaRefs>
    <ds:schemaRef ds:uri="9f58d6bb-146d-4843-ac08-d56a8c394b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b82d35e-fb45-4842-a133-edd2d729d942"/>
  </ds:schemaRefs>
</ds:datastoreItem>
</file>

<file path=customXml/itemProps2.xml><?xml version="1.0" encoding="utf-8"?>
<ds:datastoreItem xmlns:ds="http://schemas.openxmlformats.org/officeDocument/2006/customXml" ds:itemID="{5E3F82BF-C2EC-414E-944E-13D746BC4A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58d6bb-146d-4843-ac08-d56a8c394b89"/>
    <ds:schemaRef ds:uri="7b82d35e-fb45-4842-a133-edd2d729d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D145A62-D1EA-4521-B865-C677E141E8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532</TotalTime>
  <Words>1918</Words>
  <Application>Microsoft Office PowerPoint</Application>
  <PresentationFormat>Widescreen</PresentationFormat>
  <Paragraphs>123</Paragraphs>
  <Slides>3</Slides>
  <Notes>3</Notes>
  <HiddenSlides>0</HiddenSlides>
  <MMClips>0</MMClips>
  <ScaleCrop>false</ScaleCrop>
  <HeadingPairs>
    <vt:vector size="4" baseType="variant">
      <vt:variant>
        <vt:lpstr>Theme</vt:lpstr>
      </vt:variant>
      <vt:variant>
        <vt:i4>2</vt:i4>
      </vt:variant>
      <vt:variant>
        <vt:lpstr>Slide Titles</vt:lpstr>
      </vt:variant>
      <vt:variant>
        <vt:i4>3</vt:i4>
      </vt:variant>
    </vt:vector>
  </HeadingPairs>
  <TitlesOfParts>
    <vt:vector size="5" baseType="lpstr">
      <vt:lpstr>Office Theme</vt:lpstr>
      <vt:lpstr>1_Office Theme</vt:lpstr>
      <vt:lpstr>PowerPoint Presentation</vt:lpstr>
      <vt:lpstr>PowerPoint Presentation</vt:lpstr>
      <vt:lpstr>TWO chances to win BIG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Campbell</dc:creator>
  <cp:lastModifiedBy>Heather Rogers</cp:lastModifiedBy>
  <cp:revision>65</cp:revision>
  <dcterms:created xsi:type="dcterms:W3CDTF">2023-07-28T11:38:08Z</dcterms:created>
  <dcterms:modified xsi:type="dcterms:W3CDTF">2023-11-16T19:00:18Z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0x01010011E5114E86A3584F979D9D2331328482</vt:lpwstr>
  </property>
  <property fmtid="{D5CDD505-2E9C-101B-9397-08002B2CF9AE}" pid="3" name="MediaServiceImageTags">
    <vt:lpwstr/>
  </property>
</Properties>
</file>