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57" r:id="rId5"/>
    <p:sldId id="297" r:id="rId6"/>
    <p:sldId id="315" r:id="rId7"/>
    <p:sldId id="318" r:id="rId8"/>
    <p:sldId id="262" r:id="rId9"/>
    <p:sldId id="298" r:id="rId10"/>
    <p:sldId id="300" r:id="rId11"/>
    <p:sldId id="316" r:id="rId12"/>
    <p:sldId id="304" r:id="rId13"/>
    <p:sldId id="305" r:id="rId14"/>
    <p:sldId id="306" r:id="rId15"/>
    <p:sldId id="319" r:id="rId16"/>
    <p:sldId id="313" r:id="rId17"/>
    <p:sldId id="307" r:id="rId18"/>
    <p:sldId id="308" r:id="rId19"/>
    <p:sldId id="317" r:id="rId20"/>
    <p:sldId id="314" r:id="rId21"/>
    <p:sldId id="310" r:id="rId22"/>
    <p:sldId id="311" r:id="rId23"/>
    <p:sldId id="312" r:id="rId24"/>
    <p:sldId id="32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E5019-B259-4293-8202-243DC9DFC82C}" v="1" dt="2023-02-20T14:26:10.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27" autoAdjust="0"/>
  </p:normalViewPr>
  <p:slideViewPr>
    <p:cSldViewPr snapToGrid="0">
      <p:cViewPr varScale="1">
        <p:scale>
          <a:sx n="95" d="100"/>
          <a:sy n="95" d="100"/>
        </p:scale>
        <p:origin x="11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Rogers" userId="51c5b8bd-d1bb-4c02-a63d-636a29cc9638" providerId="ADAL" clId="{2B6E5019-B259-4293-8202-243DC9DFC82C}"/>
    <pc:docChg chg="custSel modSld">
      <pc:chgData name="Heather Rogers" userId="51c5b8bd-d1bb-4c02-a63d-636a29cc9638" providerId="ADAL" clId="{2B6E5019-B259-4293-8202-243DC9DFC82C}" dt="2023-02-20T14:28:58.093" v="38" actId="13926"/>
      <pc:docMkLst>
        <pc:docMk/>
      </pc:docMkLst>
      <pc:sldChg chg="delCm modCm">
        <pc:chgData name="Heather Rogers" userId="51c5b8bd-d1bb-4c02-a63d-636a29cc9638" providerId="ADAL" clId="{2B6E5019-B259-4293-8202-243DC9DFC82C}" dt="2023-02-20T14:26:18.029" v="1" actId="1592"/>
        <pc:sldMkLst>
          <pc:docMk/>
          <pc:sldMk cId="142615522" sldId="257"/>
        </pc:sldMkLst>
      </pc:sldChg>
      <pc:sldChg chg="modSp mod">
        <pc:chgData name="Heather Rogers" userId="51c5b8bd-d1bb-4c02-a63d-636a29cc9638" providerId="ADAL" clId="{2B6E5019-B259-4293-8202-243DC9DFC82C}" dt="2023-02-20T14:27:34.084" v="20" actId="20577"/>
        <pc:sldMkLst>
          <pc:docMk/>
          <pc:sldMk cId="958199343" sldId="306"/>
        </pc:sldMkLst>
        <pc:spChg chg="mod">
          <ac:chgData name="Heather Rogers" userId="51c5b8bd-d1bb-4c02-a63d-636a29cc9638" providerId="ADAL" clId="{2B6E5019-B259-4293-8202-243DC9DFC82C}" dt="2023-02-20T14:27:34.084" v="20" actId="20577"/>
          <ac:spMkLst>
            <pc:docMk/>
            <pc:sldMk cId="958199343" sldId="306"/>
            <ac:spMk id="7" creationId="{A680A2EC-2745-46E5-8211-EECB45CB31B4}"/>
          </ac:spMkLst>
        </pc:spChg>
      </pc:sldChg>
      <pc:sldChg chg="modSp mod">
        <pc:chgData name="Heather Rogers" userId="51c5b8bd-d1bb-4c02-a63d-636a29cc9638" providerId="ADAL" clId="{2B6E5019-B259-4293-8202-243DC9DFC82C}" dt="2023-02-20T14:28:53.966" v="37" actId="20577"/>
        <pc:sldMkLst>
          <pc:docMk/>
          <pc:sldMk cId="3465525879" sldId="312"/>
        </pc:sldMkLst>
        <pc:spChg chg="mod">
          <ac:chgData name="Heather Rogers" userId="51c5b8bd-d1bb-4c02-a63d-636a29cc9638" providerId="ADAL" clId="{2B6E5019-B259-4293-8202-243DC9DFC82C}" dt="2023-02-20T14:28:53.966" v="37" actId="20577"/>
          <ac:spMkLst>
            <pc:docMk/>
            <pc:sldMk cId="3465525879" sldId="312"/>
            <ac:spMk id="7" creationId="{A680A2EC-2745-46E5-8211-EECB45CB31B4}"/>
          </ac:spMkLst>
        </pc:spChg>
      </pc:sldChg>
      <pc:sldChg chg="modSp mod">
        <pc:chgData name="Heather Rogers" userId="51c5b8bd-d1bb-4c02-a63d-636a29cc9638" providerId="ADAL" clId="{2B6E5019-B259-4293-8202-243DC9DFC82C}" dt="2023-02-20T14:26:27.898" v="2" actId="13926"/>
        <pc:sldMkLst>
          <pc:docMk/>
          <pc:sldMk cId="1547223162" sldId="315"/>
        </pc:sldMkLst>
        <pc:spChg chg="mod">
          <ac:chgData name="Heather Rogers" userId="51c5b8bd-d1bb-4c02-a63d-636a29cc9638" providerId="ADAL" clId="{2B6E5019-B259-4293-8202-243DC9DFC82C}" dt="2023-02-20T14:26:27.898" v="2" actId="13926"/>
          <ac:spMkLst>
            <pc:docMk/>
            <pc:sldMk cId="1547223162" sldId="315"/>
            <ac:spMk id="6" creationId="{5A18A8F8-74B3-4566-B4F7-70B27F5DD75A}"/>
          </ac:spMkLst>
        </pc:spChg>
      </pc:sldChg>
      <pc:sldChg chg="modSp mod">
        <pc:chgData name="Heather Rogers" userId="51c5b8bd-d1bb-4c02-a63d-636a29cc9638" providerId="ADAL" clId="{2B6E5019-B259-4293-8202-243DC9DFC82C}" dt="2023-02-20T14:27:03.542" v="8" actId="13926"/>
        <pc:sldMkLst>
          <pc:docMk/>
          <pc:sldMk cId="3279869613" sldId="316"/>
        </pc:sldMkLst>
        <pc:spChg chg="mod">
          <ac:chgData name="Heather Rogers" userId="51c5b8bd-d1bb-4c02-a63d-636a29cc9638" providerId="ADAL" clId="{2B6E5019-B259-4293-8202-243DC9DFC82C}" dt="2023-02-20T14:27:03.542" v="8" actId="13926"/>
          <ac:spMkLst>
            <pc:docMk/>
            <pc:sldMk cId="3279869613" sldId="316"/>
            <ac:spMk id="7" creationId="{A680A2EC-2745-46E5-8211-EECB45CB31B4}"/>
          </ac:spMkLst>
        </pc:spChg>
      </pc:sldChg>
      <pc:sldChg chg="modSp mod">
        <pc:chgData name="Heather Rogers" userId="51c5b8bd-d1bb-4c02-a63d-636a29cc9638" providerId="ADAL" clId="{2B6E5019-B259-4293-8202-243DC9DFC82C}" dt="2023-02-20T14:28:11.126" v="25" actId="13926"/>
        <pc:sldMkLst>
          <pc:docMk/>
          <pc:sldMk cId="3163856265" sldId="317"/>
        </pc:sldMkLst>
        <pc:spChg chg="mod">
          <ac:chgData name="Heather Rogers" userId="51c5b8bd-d1bb-4c02-a63d-636a29cc9638" providerId="ADAL" clId="{2B6E5019-B259-4293-8202-243DC9DFC82C}" dt="2023-02-20T14:28:11.126" v="25" actId="13926"/>
          <ac:spMkLst>
            <pc:docMk/>
            <pc:sldMk cId="3163856265" sldId="317"/>
            <ac:spMk id="7" creationId="{A680A2EC-2745-46E5-8211-EECB45CB31B4}"/>
          </ac:spMkLst>
        </pc:spChg>
      </pc:sldChg>
      <pc:sldChg chg="modSp mod">
        <pc:chgData name="Heather Rogers" userId="51c5b8bd-d1bb-4c02-a63d-636a29cc9638" providerId="ADAL" clId="{2B6E5019-B259-4293-8202-243DC9DFC82C}" dt="2023-02-20T14:26:48.067" v="3" actId="13926"/>
        <pc:sldMkLst>
          <pc:docMk/>
          <pc:sldMk cId="1174705186" sldId="318"/>
        </pc:sldMkLst>
        <pc:spChg chg="mod">
          <ac:chgData name="Heather Rogers" userId="51c5b8bd-d1bb-4c02-a63d-636a29cc9638" providerId="ADAL" clId="{2B6E5019-B259-4293-8202-243DC9DFC82C}" dt="2023-02-20T14:26:48.067" v="3" actId="13926"/>
          <ac:spMkLst>
            <pc:docMk/>
            <pc:sldMk cId="1174705186" sldId="318"/>
            <ac:spMk id="8" creationId="{85D85F7C-B88C-C063-0DA9-BB64A50275B1}"/>
          </ac:spMkLst>
        </pc:spChg>
      </pc:sldChg>
      <pc:sldChg chg="modSp mod">
        <pc:chgData name="Heather Rogers" userId="51c5b8bd-d1bb-4c02-a63d-636a29cc9638" providerId="ADAL" clId="{2B6E5019-B259-4293-8202-243DC9DFC82C}" dt="2023-02-20T14:27:59.818" v="21" actId="13926"/>
        <pc:sldMkLst>
          <pc:docMk/>
          <pc:sldMk cId="547895710" sldId="319"/>
        </pc:sldMkLst>
        <pc:spChg chg="mod">
          <ac:chgData name="Heather Rogers" userId="51c5b8bd-d1bb-4c02-a63d-636a29cc9638" providerId="ADAL" clId="{2B6E5019-B259-4293-8202-243DC9DFC82C}" dt="2023-02-20T14:27:59.818" v="21" actId="13926"/>
          <ac:spMkLst>
            <pc:docMk/>
            <pc:sldMk cId="547895710" sldId="319"/>
            <ac:spMk id="8" creationId="{85D85F7C-B88C-C063-0DA9-BB64A50275B1}"/>
          </ac:spMkLst>
        </pc:spChg>
      </pc:sldChg>
      <pc:sldChg chg="modSp mod">
        <pc:chgData name="Heather Rogers" userId="51c5b8bd-d1bb-4c02-a63d-636a29cc9638" providerId="ADAL" clId="{2B6E5019-B259-4293-8202-243DC9DFC82C}" dt="2023-02-20T14:28:58.093" v="38" actId="13926"/>
        <pc:sldMkLst>
          <pc:docMk/>
          <pc:sldMk cId="2383424801" sldId="320"/>
        </pc:sldMkLst>
        <pc:spChg chg="mod">
          <ac:chgData name="Heather Rogers" userId="51c5b8bd-d1bb-4c02-a63d-636a29cc9638" providerId="ADAL" clId="{2B6E5019-B259-4293-8202-243DC9DFC82C}" dt="2023-02-20T14:28:58.093" v="38" actId="13926"/>
          <ac:spMkLst>
            <pc:docMk/>
            <pc:sldMk cId="2383424801" sldId="320"/>
            <ac:spMk id="8" creationId="{85D85F7C-B88C-C063-0DA9-BB64A50275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How it works: once OE begins, you’ll be able to visit Decision Doc at www.myhealthmath.com/xxx</a:t>
            </a:r>
          </a:p>
          <a:p>
            <a:pPr marL="171450" indent="-171450">
              <a:buFont typeface="Arial" panose="020B0604020202020204" pitchFamily="34" charset="0"/>
              <a:buChar char="•"/>
            </a:pPr>
            <a:r>
              <a:rPr lang="en-US"/>
              <a:t>Here’s a reminder that everything you share is completely confidential, and at the end of the experience you’ll see which health plan is the best match for your medical needs.</a:t>
            </a:r>
          </a:p>
          <a:p>
            <a:pPr marL="171450" indent="-171450">
              <a:buFont typeface="Arial" panose="020B0604020202020204" pitchFamily="34" charset="0"/>
              <a:buChar char="•"/>
            </a:pPr>
            <a:r>
              <a:rPr lang="en-US"/>
              <a:t>Get started by clicking the “Continue” button</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16</a:t>
            </a:fld>
            <a:endParaRPr lang="en-US"/>
          </a:p>
        </p:txBody>
      </p:sp>
    </p:spTree>
    <p:extLst>
      <p:ext uri="{BB962C8B-B14F-4D97-AF65-F5344CB8AC3E}">
        <p14:creationId xmlns:p14="http://schemas.microsoft.com/office/powerpoint/2010/main" val="308016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were enrolled in your one of our health plans last year, you’ll see the option to view your Claims Snapshot.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you’re interested in viewing this snapshot, be prepared to enter your subscriber ID, which is the unique ID on your health insurance card! This helps ensure your claims data remains confidential and secure.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Claims </a:t>
            </a: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Snapshot will rank our current health plans based on your past medical claims’ history. This is a quick way for you to assess your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don’t think your health needs will change next year, you can head over to our enrollment platform and make your selection. However, healthcare needs often do change each year, so most employees will want to continue on through Decision Doc.</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17</a:t>
            </a:fld>
            <a:endParaRPr lang="en-US"/>
          </a:p>
        </p:txBody>
      </p:sp>
    </p:spTree>
    <p:extLst>
      <p:ext uri="{BB962C8B-B14F-4D97-AF65-F5344CB8AC3E}">
        <p14:creationId xmlns:p14="http://schemas.microsoft.com/office/powerpoint/2010/main" val="407823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is where you’ll answer some medical questions about your upcoming healthcare needs,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don’t feel comfortable answering any of these questions, you can simply skip them! You’ll have the opportunity to go back and edit your responses later, if you want.</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18</a:t>
            </a:fld>
            <a:endParaRPr lang="en-US"/>
          </a:p>
        </p:txBody>
      </p:sp>
    </p:spTree>
    <p:extLst>
      <p:ext uri="{BB962C8B-B14F-4D97-AF65-F5344CB8AC3E}">
        <p14:creationId xmlns:p14="http://schemas.microsoft.com/office/powerpoint/2010/main" val="2870306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If you answer the questions online, you’ll receive your results immediately. Decision Doc will tell you which of our health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Again, you’ll be able to edit your responses to see how different medical scenarios will change your costs.</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 or by scheduling a phone call directly through Decision Doc.</a:t>
            </a:r>
          </a:p>
          <a:p>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19</a:t>
            </a:fld>
            <a:endParaRPr lang="en-US"/>
          </a:p>
        </p:txBody>
      </p:sp>
    </p:spTree>
    <p:extLst>
      <p:ext uri="{BB962C8B-B14F-4D97-AF65-F5344CB8AC3E}">
        <p14:creationId xmlns:p14="http://schemas.microsoft.com/office/powerpoint/2010/main" val="423206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Keep in mind that by using Decision Doc, you are not enrolling in a health plan! So, once you determine which plan will work best for you, you’ll complete your enrollment separately.</a:t>
            </a:r>
          </a:p>
          <a:p>
            <a:pPr marL="171450" indent="-171450">
              <a:buFont typeface="Arial" panose="020B0604020202020204" pitchFamily="34" charset="0"/>
              <a:buChar char="•"/>
            </a:pPr>
            <a:r>
              <a:rPr lang="en-US"/>
              <a:t>We’re really excited to be providing you with this platform. We want to make sure everyone feels comfortable with their enrollment decisions this year, and we hope you find Decision Doc to be a valuable resource! </a:t>
            </a:r>
          </a:p>
          <a:p>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20</a:t>
            </a:fld>
            <a:endParaRPr lang="en-US"/>
          </a:p>
        </p:txBody>
      </p:sp>
    </p:spTree>
    <p:extLst>
      <p:ext uri="{BB962C8B-B14F-4D97-AF65-F5344CB8AC3E}">
        <p14:creationId xmlns:p14="http://schemas.microsoft.com/office/powerpoint/2010/main" val="78231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year,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a:p>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7</a:t>
            </a:fld>
            <a:endParaRPr lang="en-US"/>
          </a:p>
        </p:txBody>
      </p:sp>
    </p:spTree>
    <p:extLst>
      <p:ext uri="{BB962C8B-B14F-4D97-AF65-F5344CB8AC3E}">
        <p14:creationId xmlns:p14="http://schemas.microsoft.com/office/powerpoint/2010/main" val="336807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it works: once OE begins, you’ll be able to visit Decision Doc at the link above</a:t>
            </a:r>
          </a:p>
          <a:p>
            <a:pPr marL="171450" indent="-171450">
              <a:buFont typeface="Arial" panose="020B0604020202020204" pitchFamily="34" charset="0"/>
              <a:buChar char="•"/>
            </a:pPr>
            <a:r>
              <a:rPr lang="en-US" dirty="0"/>
              <a:t>Here’s a reminder that everything you share is completely confidential, and at the end of the experience you’ll see which health plan is the best match for your medical needs.</a:t>
            </a:r>
          </a:p>
          <a:p>
            <a:pPr marL="171450" indent="-171450">
              <a:buFont typeface="Arial" panose="020B0604020202020204" pitchFamily="34" charset="0"/>
              <a:buChar char="•"/>
            </a:pPr>
            <a:r>
              <a:rPr lang="en-US" dirty="0"/>
              <a:t>Get started by clicking the “Continue” button</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8</a:t>
            </a:fld>
            <a:endParaRPr lang="en-US"/>
          </a:p>
        </p:txBody>
      </p:sp>
    </p:spTree>
    <p:extLst>
      <p:ext uri="{BB962C8B-B14F-4D97-AF65-F5344CB8AC3E}">
        <p14:creationId xmlns:p14="http://schemas.microsoft.com/office/powerpoint/2010/main" val="63949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don’t feel comfortable answering any of these questions, you can simply skip them! You’ll have the opportunity to go back and edit your responses later, if you want.</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9</a:t>
            </a:fld>
            <a:endParaRPr lang="en-US"/>
          </a:p>
        </p:txBody>
      </p:sp>
    </p:spTree>
    <p:extLst>
      <p:ext uri="{BB962C8B-B14F-4D97-AF65-F5344CB8AC3E}">
        <p14:creationId xmlns:p14="http://schemas.microsoft.com/office/powerpoint/2010/main" val="254044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If you answer the questions online, you’ll receive your results immediately. Decision Doc will tell you which of our health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Again, you’ll be able to edit your responses to see how different medical scenarios will change your costs.</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 or by scheduling a phone call directly through Decision Doc.</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10</a:t>
            </a:fld>
            <a:endParaRPr lang="en-US"/>
          </a:p>
        </p:txBody>
      </p:sp>
    </p:spTree>
    <p:extLst>
      <p:ext uri="{BB962C8B-B14F-4D97-AF65-F5344CB8AC3E}">
        <p14:creationId xmlns:p14="http://schemas.microsoft.com/office/powerpoint/2010/main" val="368517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Keep in mind that by using Decision Doc, you are not enrolling in a health plan! So, once you determine which plan will work best for you, you’ll complete your enrollment separately.</a:t>
            </a:r>
          </a:p>
          <a:p>
            <a:pPr marL="171450" indent="-171450">
              <a:buFont typeface="Arial" panose="020B0604020202020204" pitchFamily="34" charset="0"/>
              <a:buChar char="•"/>
            </a:pPr>
            <a:r>
              <a:rPr lang="en-US"/>
              <a:t>We’re really excited to be providing you with this platform. We want to make sure everyone feels comfortable with their enrollment decisions this year, and we hope you find Decision Doc to be a valuable resource! </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11</a:t>
            </a:fld>
            <a:endParaRPr lang="en-US"/>
          </a:p>
        </p:txBody>
      </p:sp>
    </p:spTree>
    <p:extLst>
      <p:ext uri="{BB962C8B-B14F-4D97-AF65-F5344CB8AC3E}">
        <p14:creationId xmlns:p14="http://schemas.microsoft.com/office/powerpoint/2010/main" val="355569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14</a:t>
            </a:fld>
            <a:endParaRPr lang="en-US"/>
          </a:p>
        </p:txBody>
      </p:sp>
    </p:spTree>
    <p:extLst>
      <p:ext uri="{BB962C8B-B14F-4D97-AF65-F5344CB8AC3E}">
        <p14:creationId xmlns:p14="http://schemas.microsoft.com/office/powerpoint/2010/main" val="195265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year,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15</a:t>
            </a:fld>
            <a:endParaRPr lang="en-US"/>
          </a:p>
        </p:txBody>
      </p:sp>
    </p:spTree>
    <p:extLst>
      <p:ext uri="{BB962C8B-B14F-4D97-AF65-F5344CB8AC3E}">
        <p14:creationId xmlns:p14="http://schemas.microsoft.com/office/powerpoint/2010/main" val="2979438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2/20/2023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2/20/2023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2/20/2023</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2/20/2023</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2/20/2023</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2/20/2023</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2/20/2023</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2/20/2023</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2/20/2023</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2300076" y="6104042"/>
            <a:ext cx="507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14261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2/20/2023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3"/>
            </a:pPr>
            <a:r>
              <a:rPr lang="en-US">
                <a:solidFill>
                  <a:srgbClr val="333333"/>
                </a:solidFill>
                <a:latin typeface="+mn-lt"/>
                <a:ea typeface="Poppins"/>
                <a:cs typeface="Poppins"/>
                <a:sym typeface="Poppins"/>
              </a:rPr>
              <a:t> Receive immediate recommendations comparing your health plan options.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Contact support with any questions!</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a:extLst>
              <a:ext uri="{FF2B5EF4-FFF2-40B4-BE49-F238E27FC236}">
                <a16:creationId xmlns:a16="http://schemas.microsoft.com/office/drawing/2014/main" id="{69BE4A8C-09FA-4187-85A0-FAA34E241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957" y="1557606"/>
            <a:ext cx="4898119" cy="4185979"/>
          </a:xfrm>
          <a:prstGeom prst="rect">
            <a:avLst/>
          </a:prstGeom>
        </p:spPr>
      </p:pic>
    </p:spTree>
    <p:extLst>
      <p:ext uri="{BB962C8B-B14F-4D97-AF65-F5344CB8AC3E}">
        <p14:creationId xmlns:p14="http://schemas.microsoft.com/office/powerpoint/2010/main" val="23026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2/20/2023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04641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4"/>
            </a:pPr>
            <a:r>
              <a:rPr lang="en-US" dirty="0">
                <a:solidFill>
                  <a:srgbClr val="333333"/>
                </a:solidFill>
                <a:latin typeface="+mn-lt"/>
                <a:ea typeface="Poppins"/>
                <a:cs typeface="Poppins"/>
                <a:sym typeface="Poppins"/>
              </a:rPr>
              <a:t> Enroll in plan and save</a:t>
            </a:r>
          </a:p>
          <a:p>
            <a:pPr marL="457200" lvl="0" indent="0" algn="l" rtl="0">
              <a:lnSpc>
                <a:spcPct val="100000"/>
              </a:lnSpc>
              <a:spcBef>
                <a:spcPts val="0"/>
              </a:spcBef>
              <a:spcAft>
                <a:spcPts val="0"/>
              </a:spcAft>
              <a:buNone/>
            </a:pPr>
            <a:br>
              <a:rPr lang="en-US" i="1" dirty="0">
                <a:solidFill>
                  <a:srgbClr val="333333"/>
                </a:solidFill>
                <a:latin typeface="+mn-lt"/>
                <a:ea typeface="Poppins"/>
                <a:cs typeface="Poppins"/>
                <a:sym typeface="Poppins"/>
              </a:rPr>
            </a:br>
            <a:r>
              <a:rPr lang="en-US" i="1" dirty="0">
                <a:solidFill>
                  <a:srgbClr val="333333"/>
                </a:solidFill>
                <a:latin typeface="+mn-lt"/>
                <a:ea typeface="Poppins"/>
                <a:cs typeface="Poppins"/>
                <a:sym typeface="Poppins"/>
              </a:rPr>
              <a:t>Employees who use Decision Doc save over $1,300 on average.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text, application, email&#10;&#10;Description automatically generated">
            <a:extLst>
              <a:ext uri="{FF2B5EF4-FFF2-40B4-BE49-F238E27FC236}">
                <a16:creationId xmlns:a16="http://schemas.microsoft.com/office/drawing/2014/main" id="{E7282981-6E7A-4696-82C5-97EE0562C7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72" y="1759307"/>
            <a:ext cx="6941290" cy="3534884"/>
          </a:xfrm>
          <a:prstGeom prst="rect">
            <a:avLst/>
          </a:prstGeom>
        </p:spPr>
      </p:pic>
    </p:spTree>
    <p:extLst>
      <p:ext uri="{BB962C8B-B14F-4D97-AF65-F5344CB8AC3E}">
        <p14:creationId xmlns:p14="http://schemas.microsoft.com/office/powerpoint/2010/main" val="95819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9E9047-9F8B-1A9C-A3E2-FB7584F29893}"/>
              </a:ext>
            </a:extLst>
          </p:cNvPr>
          <p:cNvSpPr>
            <a:spLocks noGrp="1"/>
          </p:cNvSpPr>
          <p:nvPr>
            <p:ph type="dt" sz="half" idx="10"/>
          </p:nvPr>
        </p:nvSpPr>
        <p:spPr/>
        <p:txBody>
          <a:bodyPr/>
          <a:lstStyle/>
          <a:p>
            <a:fld id="{45A53362-3305-4C19-856C-55DE37A936A6}" type="datetime1">
              <a:rPr lang="en-US" smtClean="0"/>
              <a:t>2/20/2023</a:t>
            </a:fld>
            <a:endParaRPr lang="en-US"/>
          </a:p>
        </p:txBody>
      </p:sp>
      <p:sp>
        <p:nvSpPr>
          <p:cNvPr id="4" name="Footer Placeholder 3">
            <a:extLst>
              <a:ext uri="{FF2B5EF4-FFF2-40B4-BE49-F238E27FC236}">
                <a16:creationId xmlns:a16="http://schemas.microsoft.com/office/drawing/2014/main" id="{8DF6B9CC-E4B4-544A-82B9-3F5D7ADE8593}"/>
              </a:ext>
            </a:extLst>
          </p:cNvPr>
          <p:cNvSpPr>
            <a:spLocks noGrp="1"/>
          </p:cNvSpPr>
          <p:nvPr>
            <p:ph type="ftr" sz="quarter" idx="3"/>
          </p:nvPr>
        </p:nvSpPr>
        <p:spPr/>
        <p:txBody>
          <a:bodyPr/>
          <a:lstStyle/>
          <a:p>
            <a:r>
              <a:rPr lang="en-US"/>
              <a:t>MyHealthMath, Inc. Proprietary and Confidential</a:t>
            </a:r>
          </a:p>
        </p:txBody>
      </p:sp>
      <p:sp>
        <p:nvSpPr>
          <p:cNvPr id="6" name="Slide Number Placeholder 5">
            <a:extLst>
              <a:ext uri="{FF2B5EF4-FFF2-40B4-BE49-F238E27FC236}">
                <a16:creationId xmlns:a16="http://schemas.microsoft.com/office/drawing/2014/main" id="{194DE84A-A1F6-70AD-A7DE-20E0FC9B8D26}"/>
              </a:ext>
            </a:extLst>
          </p:cNvPr>
          <p:cNvSpPr>
            <a:spLocks noGrp="1"/>
          </p:cNvSpPr>
          <p:nvPr>
            <p:ph type="sldNum" sz="quarter" idx="12"/>
          </p:nvPr>
        </p:nvSpPr>
        <p:spPr/>
        <p:txBody>
          <a:bodyPr/>
          <a:lstStyle/>
          <a:p>
            <a:fld id="{90DBDF0A-F87E-4B63-9454-692B7BA54791}" type="slidenum">
              <a:rPr lang="en-US" smtClean="0"/>
              <a:t>12</a:t>
            </a:fld>
            <a:endParaRPr lang="en-US"/>
          </a:p>
        </p:txBody>
      </p:sp>
      <p:pic>
        <p:nvPicPr>
          <p:cNvPr id="7" name="decision_doc_-_employee_version (720p)">
            <a:hlinkClick r:id="" action="ppaction://media"/>
            <a:extLst>
              <a:ext uri="{FF2B5EF4-FFF2-40B4-BE49-F238E27FC236}">
                <a16:creationId xmlns:a16="http://schemas.microsoft.com/office/drawing/2014/main" id="{59DBF94A-3EA8-D04C-9E9A-E01E717ECC5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4909" y="893617"/>
            <a:ext cx="8682181" cy="4883727"/>
          </a:xfrm>
          <a:prstGeom prst="rect">
            <a:avLst/>
          </a:prstGeom>
        </p:spPr>
      </p:pic>
      <p:sp>
        <p:nvSpPr>
          <p:cNvPr id="8" name="TextBox 7">
            <a:extLst>
              <a:ext uri="{FF2B5EF4-FFF2-40B4-BE49-F238E27FC236}">
                <a16:creationId xmlns:a16="http://schemas.microsoft.com/office/drawing/2014/main" id="{85D85F7C-B88C-C063-0DA9-BB64A50275B1}"/>
              </a:ext>
            </a:extLst>
          </p:cNvPr>
          <p:cNvSpPr txBox="1"/>
          <p:nvPr/>
        </p:nvSpPr>
        <p:spPr>
          <a:xfrm>
            <a:off x="2594662" y="316983"/>
            <a:ext cx="7002676" cy="36933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r>
              <a:rPr lang="en-US" dirty="0"/>
              <a:t>Access Decision Doc here: www.myhealthmath.com/</a:t>
            </a:r>
            <a:r>
              <a:rPr lang="en-US" dirty="0">
                <a:highlight>
                  <a:srgbClr val="FFFF00"/>
                </a:highlight>
              </a:rPr>
              <a:t>XYZ</a:t>
            </a:r>
            <a:r>
              <a:rPr lang="en-US" dirty="0"/>
              <a:t>2023</a:t>
            </a:r>
            <a:endParaRPr lang="en-US" dirty="0">
              <a:cs typeface="Calibri"/>
            </a:endParaRPr>
          </a:p>
        </p:txBody>
      </p:sp>
    </p:spTree>
    <p:extLst>
      <p:ext uri="{BB962C8B-B14F-4D97-AF65-F5344CB8AC3E}">
        <p14:creationId xmlns:p14="http://schemas.microsoft.com/office/powerpoint/2010/main" val="54789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15DB6-AD3B-42D8-92EF-3549C9299117}"/>
              </a:ext>
            </a:extLst>
          </p:cNvPr>
          <p:cNvSpPr>
            <a:spLocks noGrp="1"/>
          </p:cNvSpPr>
          <p:nvPr>
            <p:ph type="dt" sz="half" idx="10"/>
          </p:nvPr>
        </p:nvSpPr>
        <p:spPr/>
        <p:txBody>
          <a:bodyPr/>
          <a:lstStyle/>
          <a:p>
            <a:fld id="{1B6A136D-8BA1-4898-9712-001F77FD2690}" type="datetime1">
              <a:rPr lang="en-US" smtClean="0"/>
              <a:t>2/20/2023</a:t>
            </a:fld>
            <a:endParaRPr lang="en-US"/>
          </a:p>
        </p:txBody>
      </p:sp>
      <p:sp>
        <p:nvSpPr>
          <p:cNvPr id="6" name="Slide Number Placeholder 5">
            <a:extLst>
              <a:ext uri="{FF2B5EF4-FFF2-40B4-BE49-F238E27FC236}">
                <a16:creationId xmlns:a16="http://schemas.microsoft.com/office/drawing/2014/main" id="{FB85A2DA-1415-46A2-8DF0-AE025EA58874}"/>
              </a:ext>
            </a:extLst>
          </p:cNvPr>
          <p:cNvSpPr>
            <a:spLocks noGrp="1"/>
          </p:cNvSpPr>
          <p:nvPr>
            <p:ph type="sldNum" sz="quarter" idx="12"/>
          </p:nvPr>
        </p:nvSpPr>
        <p:spPr/>
        <p:txBody>
          <a:bodyPr/>
          <a:lstStyle/>
          <a:p>
            <a:fld id="{90DBDF0A-F87E-4B63-9454-692B7BA54791}" type="slidenum">
              <a:rPr lang="en-US" dirty="0" smtClean="0"/>
              <a:t>13</a:t>
            </a:fld>
            <a:endParaRPr lang="en-US" dirty="0"/>
          </a:p>
        </p:txBody>
      </p:sp>
      <p:sp>
        <p:nvSpPr>
          <p:cNvPr id="7" name="Footer Placeholder 6">
            <a:extLst>
              <a:ext uri="{FF2B5EF4-FFF2-40B4-BE49-F238E27FC236}">
                <a16:creationId xmlns:a16="http://schemas.microsoft.com/office/drawing/2014/main" id="{A27E004F-6097-463D-97D2-4D9AE9F4E538}"/>
              </a:ext>
            </a:extLst>
          </p:cNvPr>
          <p:cNvSpPr>
            <a:spLocks noGrp="1"/>
          </p:cNvSpPr>
          <p:nvPr>
            <p:ph type="ftr" sz="quarter" idx="3"/>
          </p:nvPr>
        </p:nvSpPr>
        <p:spPr/>
        <p:txBody>
          <a:bodyPr/>
          <a:lstStyle/>
          <a:p>
            <a:r>
              <a:rPr lang="en-US" dirty="0" err="1"/>
              <a:t>MyHealthMath</a:t>
            </a:r>
            <a:r>
              <a:rPr lang="en-US" dirty="0"/>
              <a:t>, Inc. Proprietary and Confidential</a:t>
            </a:r>
          </a:p>
        </p:txBody>
      </p:sp>
      <p:sp>
        <p:nvSpPr>
          <p:cNvPr id="8" name="Title 7">
            <a:extLst>
              <a:ext uri="{FF2B5EF4-FFF2-40B4-BE49-F238E27FC236}">
                <a16:creationId xmlns:a16="http://schemas.microsoft.com/office/drawing/2014/main" id="{6FF8E48C-16FB-4BCD-9BFD-0D4F0F5B12D1}"/>
              </a:ext>
            </a:extLst>
          </p:cNvPr>
          <p:cNvSpPr>
            <a:spLocks noGrp="1"/>
          </p:cNvSpPr>
          <p:nvPr>
            <p:ph type="title"/>
          </p:nvPr>
        </p:nvSpPr>
        <p:spPr/>
        <p:txBody>
          <a:bodyPr/>
          <a:lstStyle/>
          <a:p>
            <a:r>
              <a:rPr lang="en-US" dirty="0">
                <a:highlight>
                  <a:srgbClr val="FFFF00"/>
                </a:highlight>
              </a:rPr>
              <a:t>Longer version with claims snapshot </a:t>
            </a:r>
          </a:p>
        </p:txBody>
      </p:sp>
    </p:spTree>
    <p:extLst>
      <p:ext uri="{BB962C8B-B14F-4D97-AF65-F5344CB8AC3E}">
        <p14:creationId xmlns:p14="http://schemas.microsoft.com/office/powerpoint/2010/main" val="88824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2/20/2023</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Tree>
    <p:extLst>
      <p:ext uri="{BB962C8B-B14F-4D97-AF65-F5344CB8AC3E}">
        <p14:creationId xmlns:p14="http://schemas.microsoft.com/office/powerpoint/2010/main" val="163241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2/20/2023</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dirty="0" smtClean="0"/>
              <a:t>15</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5737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7500">
              <a:buClr>
                <a:srgbClr val="FD7B56"/>
              </a:buClr>
              <a:buSzPct val="300000"/>
              <a:buFont typeface="Poppins"/>
              <a:buAutoNum type="arabicPeriod"/>
              <a:defRPr/>
            </a:pPr>
            <a:r>
              <a:rPr lang="en-US" dirty="0">
                <a:solidFill>
                  <a:srgbClr val="333333"/>
                </a:solidFill>
                <a:latin typeface="Calibri"/>
                <a:ea typeface="Poppins"/>
                <a:cs typeface="Poppins"/>
                <a:sym typeface="Poppins"/>
              </a:rPr>
              <a:t> </a:t>
            </a:r>
            <a:r>
              <a:rPr kumimoji="0" lang="en-US" sz="1400" b="0" i="0" u="none" strike="noStrike" kern="1200" cap="none" spc="0" normalizeH="0" baseline="0" noProof="0" dirty="0">
                <a:ln>
                  <a:noFill/>
                </a:ln>
                <a:solidFill>
                  <a:srgbClr val="333333"/>
                </a:solidFill>
                <a:effectLst/>
                <a:uLnTx/>
                <a:uFillTx/>
                <a:latin typeface="Calibri"/>
                <a:ea typeface="Poppins"/>
                <a:cs typeface="Poppins"/>
                <a:sym typeface="Poppins"/>
              </a:rPr>
              <a:t> Go to Decision Doc</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lang="en-US" sz="1400" b="0" i="1" u="none" strike="noStrike" kern="1200" cap="none" spc="0" normalizeH="0" baseline="0" noProof="0" dirty="0">
                <a:ln>
                  <a:noFill/>
                </a:ln>
                <a:effectLst/>
                <a:uLnTx/>
                <a:uFillTx/>
                <a:latin typeface="Calibri"/>
                <a:ea typeface="Poppins"/>
                <a:cs typeface="Poppins"/>
              </a:rPr>
            </a:b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You’ll also receive emails and other communications with your company’s unique link: www.myhealthmath.com/</a:t>
            </a:r>
            <a:r>
              <a:rPr lang="en-US" i="1" dirty="0">
                <a:solidFill>
                  <a:srgbClr val="333333"/>
                </a:solidFill>
                <a:highlight>
                  <a:srgbClr val="FFFF00"/>
                </a:highlight>
                <a:latin typeface="Calibri"/>
                <a:ea typeface="Poppins"/>
                <a:cs typeface="Poppins"/>
                <a:sym typeface="Poppins"/>
              </a:rPr>
              <a:t>xxx</a:t>
            </a:r>
            <a:r>
              <a:rPr lang="en-US" i="1" dirty="0">
                <a:solidFill>
                  <a:srgbClr val="333333"/>
                </a:solidFill>
                <a:latin typeface="Calibri"/>
                <a:ea typeface="Poppins"/>
                <a:cs typeface="Poppins"/>
                <a:sym typeface="Poppins"/>
              </a:rPr>
              <a:t>2023</a:t>
            </a:r>
            <a:endParaRPr kumimoji="0" lang="en-US" sz="1400" b="0" i="1" u="none" strike="noStrike" kern="1200" cap="none" spc="0" normalizeH="0" baseline="0" noProof="0" dirty="0">
              <a:ln>
                <a:noFill/>
              </a:ln>
              <a:solidFill>
                <a:srgbClr val="333333"/>
              </a:solidFill>
              <a:effectLst/>
              <a:highlight>
                <a:srgbClr val="FFFF00"/>
              </a:highlight>
              <a:uLnTx/>
              <a:uFillTx/>
              <a:latin typeface="Calibri"/>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63856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359721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2/20/2023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29854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2"/>
            </a:pPr>
            <a:r>
              <a:rPr lang="en-US">
                <a:solidFill>
                  <a:srgbClr val="333333"/>
                </a:solidFill>
                <a:latin typeface="+mn-lt"/>
                <a:ea typeface="Poppins"/>
                <a:cs typeface="Poppins"/>
                <a:sym typeface="Poppins"/>
              </a:rPr>
              <a:t>  Find out which of your health plan options will save you the most money based on your past health care usage. </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Health needs aren’t changing? Go to your enrollment platform! </a:t>
            </a:r>
          </a:p>
          <a:p>
            <a:pPr marL="457200" lvl="0" indent="0" algn="l" rtl="0">
              <a:lnSpc>
                <a:spcPct val="100000"/>
              </a:lnSpc>
              <a:spcBef>
                <a:spcPts val="0"/>
              </a:spcBef>
              <a:spcAft>
                <a:spcPts val="0"/>
              </a:spcAft>
              <a:buNone/>
            </a:pPr>
            <a:endParaRPr lang="en-US" i="1">
              <a:solidFill>
                <a:srgbClr val="333333"/>
              </a:solidFill>
              <a:latin typeface="+mn-lt"/>
              <a:ea typeface="Poppins"/>
              <a:cs typeface="Poppins"/>
              <a:sym typeface="Poppins"/>
            </a:endParaRPr>
          </a:p>
          <a:p>
            <a:pPr marL="457200" lvl="0" indent="0" algn="l" rtl="0">
              <a:lnSpc>
                <a:spcPct val="100000"/>
              </a:lnSpc>
              <a:spcBef>
                <a:spcPts val="0"/>
              </a:spcBef>
              <a:spcAft>
                <a:spcPts val="0"/>
              </a:spcAft>
              <a:buNone/>
            </a:pPr>
            <a:r>
              <a:rPr lang="en-US" i="1">
                <a:solidFill>
                  <a:srgbClr val="333333"/>
                </a:solidFill>
                <a:latin typeface="+mn-lt"/>
                <a:ea typeface="Poppins"/>
                <a:cs typeface="Poppins"/>
                <a:sym typeface="Poppins"/>
              </a:rPr>
              <a:t>Want to factor in your future health needs? Continue in Decision Doc!</a:t>
            </a:r>
          </a:p>
          <a:p>
            <a:pPr marL="457200" lvl="0" indent="0" algn="l" rtl="0">
              <a:lnSpc>
                <a:spcPct val="100000"/>
              </a:lnSpc>
              <a:spcBef>
                <a:spcPts val="0"/>
              </a:spcBef>
              <a:spcAft>
                <a:spcPts val="0"/>
              </a:spcAft>
              <a:buNone/>
            </a:pPr>
            <a:endParaRPr lang="en-US" i="1">
              <a:solidFill>
                <a:srgbClr val="333333"/>
              </a:solidFill>
              <a:latin typeface="+mn-lt"/>
              <a:ea typeface="Poppins"/>
              <a:cs typeface="Poppins"/>
              <a:sym typeface="Poppins"/>
            </a:endParaRPr>
          </a:p>
          <a:p>
            <a:pPr marL="457200" lvl="0" indent="0" algn="l" rtl="0">
              <a:lnSpc>
                <a:spcPct val="100000"/>
              </a:lnSpc>
              <a:spcBef>
                <a:spcPts val="0"/>
              </a:spcBef>
              <a:spcAft>
                <a:spcPts val="0"/>
              </a:spcAft>
              <a:buNone/>
            </a:pPr>
            <a:endParaRPr lang="en-US" i="1">
              <a:solidFill>
                <a:srgbClr val="333333"/>
              </a:solidFill>
              <a:latin typeface="+mn-lt"/>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57732A-04AB-476F-B978-E7062ABD7206}"/>
              </a:ext>
            </a:extLst>
          </p:cNvPr>
          <p:cNvPicPr>
            <a:picLocks noChangeAspect="1"/>
          </p:cNvPicPr>
          <p:nvPr/>
        </p:nvPicPr>
        <p:blipFill>
          <a:blip r:embed="rId5"/>
          <a:stretch>
            <a:fillRect/>
          </a:stretch>
        </p:blipFill>
        <p:spPr>
          <a:xfrm>
            <a:off x="600372" y="1431225"/>
            <a:ext cx="6941290" cy="4241354"/>
          </a:xfrm>
          <a:prstGeom prst="rect">
            <a:avLst/>
          </a:prstGeom>
        </p:spPr>
      </p:pic>
      <p:sp>
        <p:nvSpPr>
          <p:cNvPr id="15" name="Rectangle 14">
            <a:extLst>
              <a:ext uri="{FF2B5EF4-FFF2-40B4-BE49-F238E27FC236}">
                <a16:creationId xmlns:a16="http://schemas.microsoft.com/office/drawing/2014/main" id="{228E5223-6060-4E37-9AA4-891FF8624EE3}"/>
              </a:ext>
            </a:extLst>
          </p:cNvPr>
          <p:cNvSpPr/>
          <p:nvPr/>
        </p:nvSpPr>
        <p:spPr>
          <a:xfrm>
            <a:off x="2256817" y="5534581"/>
            <a:ext cx="4017523" cy="294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8559C7E-FE69-4249-BB1C-6E113A3EF3BB}"/>
              </a:ext>
            </a:extLst>
          </p:cNvPr>
          <p:cNvPicPr>
            <a:picLocks noChangeAspect="1"/>
          </p:cNvPicPr>
          <p:nvPr/>
        </p:nvPicPr>
        <p:blipFill>
          <a:blip r:embed="rId6"/>
          <a:stretch>
            <a:fillRect/>
          </a:stretch>
        </p:blipFill>
        <p:spPr>
          <a:xfrm>
            <a:off x="1803633" y="5132239"/>
            <a:ext cx="4599523" cy="294536"/>
          </a:xfrm>
          <a:prstGeom prst="rect">
            <a:avLst/>
          </a:prstGeom>
        </p:spPr>
      </p:pic>
    </p:spTree>
    <p:extLst>
      <p:ext uri="{BB962C8B-B14F-4D97-AF65-F5344CB8AC3E}">
        <p14:creationId xmlns:p14="http://schemas.microsoft.com/office/powerpoint/2010/main" val="103934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2/20/2023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3"/>
            </a:pPr>
            <a:r>
              <a:rPr lang="en-US">
                <a:solidFill>
                  <a:srgbClr val="333333"/>
                </a:solidFill>
                <a:latin typeface="+mn-lt"/>
                <a:ea typeface="Poppins"/>
                <a:cs typeface="Poppins"/>
                <a:sym typeface="Poppins"/>
              </a:rPr>
              <a:t>  Tell us a little bit about your medical and pharmacy needs.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Analysts are available to go through the questions on the phone!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5" name="Picture 4">
            <a:extLst>
              <a:ext uri="{FF2B5EF4-FFF2-40B4-BE49-F238E27FC236}">
                <a16:creationId xmlns:a16="http://schemas.microsoft.com/office/drawing/2014/main" id="{D9EBFF0C-1942-4389-A1E1-D9139260AF78}"/>
              </a:ext>
            </a:extLst>
          </p:cNvPr>
          <p:cNvPicPr>
            <a:picLocks noChangeAspect="1"/>
          </p:cNvPicPr>
          <p:nvPr/>
        </p:nvPicPr>
        <p:blipFill rotWithShape="1">
          <a:blip r:embed="rId5"/>
          <a:srcRect t="2022" r="3757"/>
          <a:stretch/>
        </p:blipFill>
        <p:spPr>
          <a:xfrm>
            <a:off x="1240761" y="1596578"/>
            <a:ext cx="5845838" cy="4082357"/>
          </a:xfrm>
          <a:prstGeom prst="rect">
            <a:avLst/>
          </a:prstGeom>
        </p:spPr>
      </p:pic>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12" name="Rectangle 11">
            <a:extLst>
              <a:ext uri="{FF2B5EF4-FFF2-40B4-BE49-F238E27FC236}">
                <a16:creationId xmlns:a16="http://schemas.microsoft.com/office/drawing/2014/main" id="{A6E988F4-8D42-4104-89AD-0AEB1B5BCE1D}"/>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525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2/20/2023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4"/>
            </a:pPr>
            <a:r>
              <a:rPr lang="en-US">
                <a:solidFill>
                  <a:srgbClr val="333333"/>
                </a:solidFill>
                <a:latin typeface="+mn-lt"/>
                <a:ea typeface="Poppins"/>
                <a:cs typeface="Poppins"/>
                <a:sym typeface="Poppins"/>
              </a:rPr>
              <a:t> Receive immediate recommendations comparing your health plan options.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Contact support with any questions!</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a:extLst>
              <a:ext uri="{FF2B5EF4-FFF2-40B4-BE49-F238E27FC236}">
                <a16:creationId xmlns:a16="http://schemas.microsoft.com/office/drawing/2014/main" id="{2CDFE6B9-9338-458D-8CA2-A279D09AD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6295" y="1500638"/>
            <a:ext cx="4750018" cy="4242947"/>
          </a:xfrm>
          <a:prstGeom prst="rect">
            <a:avLst/>
          </a:prstGeom>
        </p:spPr>
      </p:pic>
    </p:spTree>
    <p:extLst>
      <p:ext uri="{BB962C8B-B14F-4D97-AF65-F5344CB8AC3E}">
        <p14:creationId xmlns:p14="http://schemas.microsoft.com/office/powerpoint/2010/main" val="403890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2/20/2023</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2/20/2023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04641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5"/>
            </a:pPr>
            <a:r>
              <a:rPr lang="en-US" dirty="0">
                <a:solidFill>
                  <a:srgbClr val="333333"/>
                </a:solidFill>
                <a:latin typeface="+mn-lt"/>
                <a:ea typeface="Poppins"/>
                <a:cs typeface="Poppins"/>
                <a:sym typeface="Poppins"/>
              </a:rPr>
              <a:t> Enroll in plan and save</a:t>
            </a:r>
          </a:p>
          <a:p>
            <a:pPr marL="457200" lvl="0" indent="0" algn="l" rtl="0">
              <a:lnSpc>
                <a:spcPct val="100000"/>
              </a:lnSpc>
              <a:spcBef>
                <a:spcPts val="0"/>
              </a:spcBef>
              <a:spcAft>
                <a:spcPts val="0"/>
              </a:spcAft>
              <a:buNone/>
            </a:pPr>
            <a:br>
              <a:rPr lang="en-US" i="1" dirty="0">
                <a:solidFill>
                  <a:srgbClr val="333333"/>
                </a:solidFill>
                <a:latin typeface="+mn-lt"/>
                <a:ea typeface="Poppins"/>
                <a:cs typeface="Poppins"/>
                <a:sym typeface="Poppins"/>
              </a:rPr>
            </a:br>
            <a:r>
              <a:rPr lang="en-US" i="1" dirty="0">
                <a:solidFill>
                  <a:srgbClr val="333333"/>
                </a:solidFill>
                <a:latin typeface="+mn-lt"/>
                <a:ea typeface="Poppins"/>
                <a:cs typeface="Poppins"/>
                <a:sym typeface="Poppins"/>
              </a:rPr>
              <a:t>Employees who use Decision Doc save over $1,300 on average.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aphical user interface, text, application, email&#10;&#10;Description automatically generated">
            <a:extLst>
              <a:ext uri="{FF2B5EF4-FFF2-40B4-BE49-F238E27FC236}">
                <a16:creationId xmlns:a16="http://schemas.microsoft.com/office/drawing/2014/main" id="{9B95A053-61D5-4B94-A839-BDF806885E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72" y="1759307"/>
            <a:ext cx="6941290" cy="3534884"/>
          </a:xfrm>
          <a:prstGeom prst="rect">
            <a:avLst/>
          </a:prstGeom>
        </p:spPr>
      </p:pic>
    </p:spTree>
    <p:extLst>
      <p:ext uri="{BB962C8B-B14F-4D97-AF65-F5344CB8AC3E}">
        <p14:creationId xmlns:p14="http://schemas.microsoft.com/office/powerpoint/2010/main" val="346552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9E9047-9F8B-1A9C-A3E2-FB7584F29893}"/>
              </a:ext>
            </a:extLst>
          </p:cNvPr>
          <p:cNvSpPr>
            <a:spLocks noGrp="1"/>
          </p:cNvSpPr>
          <p:nvPr>
            <p:ph type="dt" sz="half" idx="10"/>
          </p:nvPr>
        </p:nvSpPr>
        <p:spPr/>
        <p:txBody>
          <a:bodyPr/>
          <a:lstStyle/>
          <a:p>
            <a:fld id="{45A53362-3305-4C19-856C-55DE37A936A6}" type="datetime1">
              <a:rPr lang="en-US" smtClean="0"/>
              <a:t>2/20/2023</a:t>
            </a:fld>
            <a:endParaRPr lang="en-US"/>
          </a:p>
        </p:txBody>
      </p:sp>
      <p:sp>
        <p:nvSpPr>
          <p:cNvPr id="4" name="Footer Placeholder 3">
            <a:extLst>
              <a:ext uri="{FF2B5EF4-FFF2-40B4-BE49-F238E27FC236}">
                <a16:creationId xmlns:a16="http://schemas.microsoft.com/office/drawing/2014/main" id="{8DF6B9CC-E4B4-544A-82B9-3F5D7ADE8593}"/>
              </a:ext>
            </a:extLst>
          </p:cNvPr>
          <p:cNvSpPr>
            <a:spLocks noGrp="1"/>
          </p:cNvSpPr>
          <p:nvPr>
            <p:ph type="ftr" sz="quarter" idx="3"/>
          </p:nvPr>
        </p:nvSpPr>
        <p:spPr/>
        <p:txBody>
          <a:bodyPr/>
          <a:lstStyle/>
          <a:p>
            <a:r>
              <a:rPr lang="en-US"/>
              <a:t>MyHealthMath, Inc. Proprietary and Confidential</a:t>
            </a:r>
          </a:p>
        </p:txBody>
      </p:sp>
      <p:sp>
        <p:nvSpPr>
          <p:cNvPr id="6" name="Slide Number Placeholder 5">
            <a:extLst>
              <a:ext uri="{FF2B5EF4-FFF2-40B4-BE49-F238E27FC236}">
                <a16:creationId xmlns:a16="http://schemas.microsoft.com/office/drawing/2014/main" id="{194DE84A-A1F6-70AD-A7DE-20E0FC9B8D26}"/>
              </a:ext>
            </a:extLst>
          </p:cNvPr>
          <p:cNvSpPr>
            <a:spLocks noGrp="1"/>
          </p:cNvSpPr>
          <p:nvPr>
            <p:ph type="sldNum" sz="quarter" idx="12"/>
          </p:nvPr>
        </p:nvSpPr>
        <p:spPr/>
        <p:txBody>
          <a:bodyPr/>
          <a:lstStyle/>
          <a:p>
            <a:fld id="{90DBDF0A-F87E-4B63-9454-692B7BA54791}" type="slidenum">
              <a:rPr lang="en-US" smtClean="0"/>
              <a:t>21</a:t>
            </a:fld>
            <a:endParaRPr lang="en-US"/>
          </a:p>
        </p:txBody>
      </p:sp>
      <p:pic>
        <p:nvPicPr>
          <p:cNvPr id="7" name="decision_doc_-_employee_version (720p)">
            <a:hlinkClick r:id="" action="ppaction://media"/>
            <a:extLst>
              <a:ext uri="{FF2B5EF4-FFF2-40B4-BE49-F238E27FC236}">
                <a16:creationId xmlns:a16="http://schemas.microsoft.com/office/drawing/2014/main" id="{59DBF94A-3EA8-D04C-9E9A-E01E717ECC5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4909" y="893617"/>
            <a:ext cx="8682181" cy="4883727"/>
          </a:xfrm>
          <a:prstGeom prst="rect">
            <a:avLst/>
          </a:prstGeom>
        </p:spPr>
      </p:pic>
      <p:sp>
        <p:nvSpPr>
          <p:cNvPr id="8" name="TextBox 7">
            <a:extLst>
              <a:ext uri="{FF2B5EF4-FFF2-40B4-BE49-F238E27FC236}">
                <a16:creationId xmlns:a16="http://schemas.microsoft.com/office/drawing/2014/main" id="{85D85F7C-B88C-C063-0DA9-BB64A50275B1}"/>
              </a:ext>
            </a:extLst>
          </p:cNvPr>
          <p:cNvSpPr txBox="1"/>
          <p:nvPr/>
        </p:nvSpPr>
        <p:spPr>
          <a:xfrm>
            <a:off x="2594662" y="316983"/>
            <a:ext cx="7002676" cy="36933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r>
              <a:rPr lang="en-US" dirty="0"/>
              <a:t>Access Decision Doc here: www.myhealthmath.com/</a:t>
            </a:r>
            <a:r>
              <a:rPr lang="en-US" dirty="0">
                <a:highlight>
                  <a:srgbClr val="FFFF00"/>
                </a:highlight>
              </a:rPr>
              <a:t>XYZ</a:t>
            </a:r>
            <a:r>
              <a:rPr lang="en-US" dirty="0"/>
              <a:t>2023</a:t>
            </a:r>
            <a:endParaRPr lang="en-US" dirty="0">
              <a:cs typeface="Calibri"/>
            </a:endParaRPr>
          </a:p>
        </p:txBody>
      </p:sp>
    </p:spTree>
    <p:extLst>
      <p:ext uri="{BB962C8B-B14F-4D97-AF65-F5344CB8AC3E}">
        <p14:creationId xmlns:p14="http://schemas.microsoft.com/office/powerpoint/2010/main" val="238342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4638503" y="365125"/>
            <a:ext cx="7306677" cy="923330"/>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r"/>
            <a:endParaRPr lang="en-US" dirty="0"/>
          </a:p>
          <a:p>
            <a:pPr algn="ctr"/>
            <a:r>
              <a:rPr lang="en-US" dirty="0"/>
              <a:t>Access Decision Doc here: www.myhealthmath.com/</a:t>
            </a:r>
            <a:r>
              <a:rPr lang="en-US" dirty="0">
                <a:highlight>
                  <a:srgbClr val="FFFF00"/>
                </a:highlight>
              </a:rPr>
              <a:t>XYZ</a:t>
            </a:r>
            <a:r>
              <a:rPr lang="en-US" dirty="0"/>
              <a:t>2023</a:t>
            </a:r>
            <a:endParaRPr lang="en-US" dirty="0">
              <a:cs typeface="Calibri"/>
            </a:endParaRPr>
          </a:p>
          <a:p>
            <a:pPr algn="ctr"/>
            <a:r>
              <a:rPr lang="en-US" dirty="0">
                <a:highlight>
                  <a:srgbClr val="FFFF00"/>
                </a:highlight>
                <a:cs typeface="Calibri"/>
              </a:rPr>
              <a:t>[INSERT QR CODE]</a:t>
            </a: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spTree>
    <p:extLst>
      <p:ext uri="{BB962C8B-B14F-4D97-AF65-F5344CB8AC3E}">
        <p14:creationId xmlns:p14="http://schemas.microsoft.com/office/powerpoint/2010/main" val="15472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9E9047-9F8B-1A9C-A3E2-FB7584F29893}"/>
              </a:ext>
            </a:extLst>
          </p:cNvPr>
          <p:cNvSpPr>
            <a:spLocks noGrp="1"/>
          </p:cNvSpPr>
          <p:nvPr>
            <p:ph type="dt" sz="half" idx="10"/>
          </p:nvPr>
        </p:nvSpPr>
        <p:spPr/>
        <p:txBody>
          <a:bodyPr/>
          <a:lstStyle/>
          <a:p>
            <a:fld id="{45A53362-3305-4C19-856C-55DE37A936A6}" type="datetime1">
              <a:rPr lang="en-US" smtClean="0"/>
              <a:t>2/20/2023</a:t>
            </a:fld>
            <a:endParaRPr lang="en-US"/>
          </a:p>
        </p:txBody>
      </p:sp>
      <p:sp>
        <p:nvSpPr>
          <p:cNvPr id="4" name="Footer Placeholder 3">
            <a:extLst>
              <a:ext uri="{FF2B5EF4-FFF2-40B4-BE49-F238E27FC236}">
                <a16:creationId xmlns:a16="http://schemas.microsoft.com/office/drawing/2014/main" id="{8DF6B9CC-E4B4-544A-82B9-3F5D7ADE8593}"/>
              </a:ext>
            </a:extLst>
          </p:cNvPr>
          <p:cNvSpPr>
            <a:spLocks noGrp="1"/>
          </p:cNvSpPr>
          <p:nvPr>
            <p:ph type="ftr" sz="quarter" idx="3"/>
          </p:nvPr>
        </p:nvSpPr>
        <p:spPr/>
        <p:txBody>
          <a:bodyPr/>
          <a:lstStyle/>
          <a:p>
            <a:r>
              <a:rPr lang="en-US"/>
              <a:t>MyHealthMath, Inc. Proprietary and Confidential</a:t>
            </a:r>
          </a:p>
        </p:txBody>
      </p:sp>
      <p:sp>
        <p:nvSpPr>
          <p:cNvPr id="6" name="Slide Number Placeholder 5">
            <a:extLst>
              <a:ext uri="{FF2B5EF4-FFF2-40B4-BE49-F238E27FC236}">
                <a16:creationId xmlns:a16="http://schemas.microsoft.com/office/drawing/2014/main" id="{194DE84A-A1F6-70AD-A7DE-20E0FC9B8D26}"/>
              </a:ext>
            </a:extLst>
          </p:cNvPr>
          <p:cNvSpPr>
            <a:spLocks noGrp="1"/>
          </p:cNvSpPr>
          <p:nvPr>
            <p:ph type="sldNum" sz="quarter" idx="12"/>
          </p:nvPr>
        </p:nvSpPr>
        <p:spPr/>
        <p:txBody>
          <a:bodyPr/>
          <a:lstStyle/>
          <a:p>
            <a:fld id="{90DBDF0A-F87E-4B63-9454-692B7BA54791}" type="slidenum">
              <a:rPr lang="en-US" smtClean="0"/>
              <a:t>4</a:t>
            </a:fld>
            <a:endParaRPr lang="en-US"/>
          </a:p>
        </p:txBody>
      </p:sp>
      <p:pic>
        <p:nvPicPr>
          <p:cNvPr id="7" name="decision_doc_-_employee_version (720p)">
            <a:hlinkClick r:id="" action="ppaction://media"/>
            <a:extLst>
              <a:ext uri="{FF2B5EF4-FFF2-40B4-BE49-F238E27FC236}">
                <a16:creationId xmlns:a16="http://schemas.microsoft.com/office/drawing/2014/main" id="{59DBF94A-3EA8-D04C-9E9A-E01E717ECC5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4909" y="893617"/>
            <a:ext cx="8682181" cy="4883727"/>
          </a:xfrm>
          <a:prstGeom prst="rect">
            <a:avLst/>
          </a:prstGeom>
        </p:spPr>
      </p:pic>
      <p:sp>
        <p:nvSpPr>
          <p:cNvPr id="8" name="TextBox 7">
            <a:extLst>
              <a:ext uri="{FF2B5EF4-FFF2-40B4-BE49-F238E27FC236}">
                <a16:creationId xmlns:a16="http://schemas.microsoft.com/office/drawing/2014/main" id="{85D85F7C-B88C-C063-0DA9-BB64A50275B1}"/>
              </a:ext>
            </a:extLst>
          </p:cNvPr>
          <p:cNvSpPr txBox="1"/>
          <p:nvPr/>
        </p:nvSpPr>
        <p:spPr>
          <a:xfrm>
            <a:off x="2594662" y="316983"/>
            <a:ext cx="7002676" cy="36933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r>
              <a:rPr lang="en-US" dirty="0"/>
              <a:t>Access Decision Doc here: www.myhealthmath.com/</a:t>
            </a:r>
            <a:r>
              <a:rPr lang="en-US" dirty="0">
                <a:highlight>
                  <a:srgbClr val="FFFF00"/>
                </a:highlight>
              </a:rPr>
              <a:t>XYZ</a:t>
            </a:r>
            <a:r>
              <a:rPr lang="en-US" dirty="0"/>
              <a:t>2023</a:t>
            </a:r>
            <a:endParaRPr lang="en-US" dirty="0">
              <a:cs typeface="Calibri"/>
            </a:endParaRPr>
          </a:p>
        </p:txBody>
      </p:sp>
    </p:spTree>
    <p:extLst>
      <p:ext uri="{BB962C8B-B14F-4D97-AF65-F5344CB8AC3E}">
        <p14:creationId xmlns:p14="http://schemas.microsoft.com/office/powerpoint/2010/main" val="11747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15DB6-AD3B-42D8-92EF-3549C9299117}"/>
              </a:ext>
            </a:extLst>
          </p:cNvPr>
          <p:cNvSpPr>
            <a:spLocks noGrp="1"/>
          </p:cNvSpPr>
          <p:nvPr>
            <p:ph type="dt" sz="half" idx="10"/>
          </p:nvPr>
        </p:nvSpPr>
        <p:spPr/>
        <p:txBody>
          <a:bodyPr/>
          <a:lstStyle/>
          <a:p>
            <a:fld id="{1B6A136D-8BA1-4898-9712-001F77FD2690}" type="datetime1">
              <a:rPr lang="en-US" smtClean="0"/>
              <a:t>2/20/2023</a:t>
            </a:fld>
            <a:endParaRPr lang="en-US"/>
          </a:p>
        </p:txBody>
      </p:sp>
      <p:sp>
        <p:nvSpPr>
          <p:cNvPr id="6" name="Slide Number Placeholder 5">
            <a:extLst>
              <a:ext uri="{FF2B5EF4-FFF2-40B4-BE49-F238E27FC236}">
                <a16:creationId xmlns:a16="http://schemas.microsoft.com/office/drawing/2014/main" id="{FB85A2DA-1415-46A2-8DF0-AE025EA58874}"/>
              </a:ext>
            </a:extLst>
          </p:cNvPr>
          <p:cNvSpPr>
            <a:spLocks noGrp="1"/>
          </p:cNvSpPr>
          <p:nvPr>
            <p:ph type="sldNum" sz="quarter" idx="12"/>
          </p:nvPr>
        </p:nvSpPr>
        <p:spPr/>
        <p:txBody>
          <a:bodyPr/>
          <a:lstStyle/>
          <a:p>
            <a:fld id="{90DBDF0A-F87E-4B63-9454-692B7BA54791}" type="slidenum">
              <a:rPr lang="en-US" smtClean="0"/>
              <a:t>5</a:t>
            </a:fld>
            <a:endParaRPr lang="en-US"/>
          </a:p>
        </p:txBody>
      </p:sp>
      <p:sp>
        <p:nvSpPr>
          <p:cNvPr id="7" name="Footer Placeholder 6">
            <a:extLst>
              <a:ext uri="{FF2B5EF4-FFF2-40B4-BE49-F238E27FC236}">
                <a16:creationId xmlns:a16="http://schemas.microsoft.com/office/drawing/2014/main" id="{A27E004F-6097-463D-97D2-4D9AE9F4E538}"/>
              </a:ext>
            </a:extLst>
          </p:cNvPr>
          <p:cNvSpPr>
            <a:spLocks noGrp="1"/>
          </p:cNvSpPr>
          <p:nvPr>
            <p:ph type="ftr" sz="quarter" idx="3"/>
          </p:nvPr>
        </p:nvSpPr>
        <p:spPr/>
        <p:txBody>
          <a:bodyPr/>
          <a:lstStyle/>
          <a:p>
            <a:r>
              <a:rPr lang="en-US" dirty="0" err="1"/>
              <a:t>MyHealthMath</a:t>
            </a:r>
            <a:r>
              <a:rPr lang="en-US" dirty="0"/>
              <a:t>, Inc. Proprietary and Confidential</a:t>
            </a:r>
          </a:p>
        </p:txBody>
      </p:sp>
      <p:sp>
        <p:nvSpPr>
          <p:cNvPr id="8" name="Title 7">
            <a:extLst>
              <a:ext uri="{FF2B5EF4-FFF2-40B4-BE49-F238E27FC236}">
                <a16:creationId xmlns:a16="http://schemas.microsoft.com/office/drawing/2014/main" id="{6FF8E48C-16FB-4BCD-9BFD-0D4F0F5B12D1}"/>
              </a:ext>
            </a:extLst>
          </p:cNvPr>
          <p:cNvSpPr>
            <a:spLocks noGrp="1"/>
          </p:cNvSpPr>
          <p:nvPr>
            <p:ph type="title"/>
          </p:nvPr>
        </p:nvSpPr>
        <p:spPr/>
        <p:txBody>
          <a:bodyPr/>
          <a:lstStyle/>
          <a:p>
            <a:r>
              <a:rPr lang="en-US" dirty="0">
                <a:highlight>
                  <a:srgbClr val="FFFF00"/>
                </a:highlight>
              </a:rPr>
              <a:t>Longer version</a:t>
            </a:r>
          </a:p>
        </p:txBody>
      </p:sp>
    </p:spTree>
    <p:extLst>
      <p:ext uri="{BB962C8B-B14F-4D97-AF65-F5344CB8AC3E}">
        <p14:creationId xmlns:p14="http://schemas.microsoft.com/office/powerpoint/2010/main" val="340660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2/20/2023</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Tree>
    <p:extLst>
      <p:ext uri="{BB962C8B-B14F-4D97-AF65-F5344CB8AC3E}">
        <p14:creationId xmlns:p14="http://schemas.microsoft.com/office/powerpoint/2010/main" val="29111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2/20/2023</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7</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err="1"/>
              <a:t>MyHealthMath</a:t>
            </a:r>
            <a:r>
              <a:rPr lang="en-US"/>
              <a:t>,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229288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7500">
              <a:buClr>
                <a:srgbClr val="FD7B56"/>
              </a:buClr>
              <a:buSzPct val="300000"/>
              <a:buFont typeface="Poppins"/>
              <a:buAutoNum type="arabicPeriod"/>
              <a:defRPr/>
            </a:pPr>
            <a:r>
              <a:rPr lang="en-US" dirty="0">
                <a:solidFill>
                  <a:srgbClr val="333333"/>
                </a:solidFill>
                <a:latin typeface="Calibri"/>
                <a:ea typeface="Poppins"/>
                <a:cs typeface="Poppins"/>
                <a:sym typeface="Poppins"/>
              </a:rPr>
              <a:t> </a:t>
            </a:r>
            <a:r>
              <a:rPr kumimoji="0" lang="en-US" sz="1400" b="0" i="0" u="none" strike="noStrike" kern="1200" cap="none" spc="0" normalizeH="0" baseline="0" noProof="0" dirty="0">
                <a:ln>
                  <a:noFill/>
                </a:ln>
                <a:solidFill>
                  <a:srgbClr val="333333"/>
                </a:solidFill>
                <a:effectLst/>
                <a:uLnTx/>
                <a:uFillTx/>
                <a:latin typeface="Calibri"/>
                <a:ea typeface="Poppins"/>
                <a:cs typeface="Poppins"/>
                <a:sym typeface="Poppins"/>
              </a:rPr>
              <a:t> Go to Decision Doc</a:t>
            </a:r>
          </a:p>
          <a:p>
            <a:pPr marL="457200">
              <a:defRPr/>
            </a:pPr>
            <a:br>
              <a:rPr lang="en-US" sz="1400" b="0" i="1" u="none" strike="noStrike" kern="1200" cap="none" spc="0" normalizeH="0" baseline="0" noProof="0" dirty="0">
                <a:ln>
                  <a:noFill/>
                </a:ln>
                <a:effectLst/>
                <a:uLnTx/>
                <a:uFillTx/>
                <a:latin typeface="Calibri"/>
                <a:ea typeface="Poppins"/>
                <a:cs typeface="Poppins"/>
              </a:rPr>
            </a:b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You’ll also receive emails and other communications with your company’s unique link:</a:t>
            </a:r>
            <a:endParaRPr lang="en-US" i="1" dirty="0">
              <a:solidFill>
                <a:srgbClr val="333333"/>
              </a:solidFill>
              <a:latin typeface="Calibri"/>
              <a:ea typeface="Poppins"/>
              <a:cs typeface="Poppins"/>
              <a:sym typeface="Poppins"/>
            </a:endParaRPr>
          </a:p>
          <a:p>
            <a:pPr marL="457200" marR="0" lvl="0" indent="0" algn="l" defTabSz="914400">
              <a:lnSpc>
                <a:spcPct val="100000"/>
              </a:lnSpc>
              <a:spcBef>
                <a:spcPts val="0"/>
              </a:spcBef>
              <a:spcAft>
                <a:spcPts val="0"/>
              </a:spcAft>
              <a:buSzTx/>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www.myhealthmath.com/</a:t>
            </a:r>
            <a:r>
              <a:rPr lang="en-US" i="1" dirty="0">
                <a:solidFill>
                  <a:srgbClr val="333333"/>
                </a:solidFill>
                <a:highlight>
                  <a:srgbClr val="FFFF00"/>
                </a:highlight>
                <a:latin typeface="Calibri"/>
                <a:ea typeface="Poppins"/>
                <a:cs typeface="Poppins"/>
                <a:sym typeface="Poppins"/>
              </a:rPr>
              <a:t>xxx</a:t>
            </a:r>
            <a:r>
              <a:rPr lang="en-US" i="1" dirty="0">
                <a:solidFill>
                  <a:srgbClr val="333333"/>
                </a:solidFill>
                <a:latin typeface="Calibri"/>
                <a:ea typeface="Poppins"/>
                <a:cs typeface="Poppins"/>
                <a:sym typeface="Poppins"/>
              </a:rPr>
              <a:t>2023</a:t>
            </a:r>
            <a:endParaRPr lang="en-US" sz="1400" b="0" i="1" u="none" strike="noStrike" kern="1200" cap="none" spc="0" normalizeH="0" baseline="0" noProof="0" dirty="0">
              <a:ln>
                <a:noFill/>
              </a:ln>
              <a:solidFill>
                <a:srgbClr val="333333"/>
              </a:solidFill>
              <a:effectLst/>
              <a:uLnTx/>
              <a:uFillTx/>
              <a:latin typeface="Calibri"/>
              <a:ea typeface="Poppins"/>
              <a:cs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986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2/20/2023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69274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2"/>
            </a:pPr>
            <a:r>
              <a:rPr lang="en-US">
                <a:solidFill>
                  <a:srgbClr val="333333"/>
                </a:solidFill>
                <a:latin typeface="+mn-lt"/>
                <a:ea typeface="Poppins"/>
                <a:cs typeface="Poppins"/>
                <a:sym typeface="Poppins"/>
              </a:rPr>
              <a:t>  Tell us a little bit about yourself and medical and pharmacy needs.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Analysts are available to go through the questions on the phone!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5" name="Picture 4">
            <a:extLst>
              <a:ext uri="{FF2B5EF4-FFF2-40B4-BE49-F238E27FC236}">
                <a16:creationId xmlns:a16="http://schemas.microsoft.com/office/drawing/2014/main" id="{D9EBFF0C-1942-4389-A1E1-D9139260AF78}"/>
              </a:ext>
            </a:extLst>
          </p:cNvPr>
          <p:cNvPicPr>
            <a:picLocks noChangeAspect="1"/>
          </p:cNvPicPr>
          <p:nvPr/>
        </p:nvPicPr>
        <p:blipFill rotWithShape="1">
          <a:blip r:embed="rId5"/>
          <a:srcRect t="2022" r="3757"/>
          <a:stretch/>
        </p:blipFill>
        <p:spPr>
          <a:xfrm>
            <a:off x="1328161" y="1596578"/>
            <a:ext cx="5845838" cy="4082357"/>
          </a:xfrm>
          <a:prstGeom prst="rect">
            <a:avLst/>
          </a:prstGeom>
        </p:spPr>
      </p:pic>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12" name="Rectangle 11">
            <a:extLst>
              <a:ext uri="{FF2B5EF4-FFF2-40B4-BE49-F238E27FC236}">
                <a16:creationId xmlns:a16="http://schemas.microsoft.com/office/drawing/2014/main" id="{A6E988F4-8D42-4104-89AD-0AEB1B5BCE1D}"/>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1314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3.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TotalTime>
  <Words>2062</Words>
  <Application>Microsoft Office PowerPoint</Application>
  <PresentationFormat>Widescreen</PresentationFormat>
  <Paragraphs>148</Paragraphs>
  <Slides>21</Slides>
  <Notes>14</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Gill Sans MT</vt:lpstr>
      <vt:lpstr>Poppins</vt:lpstr>
      <vt:lpstr>Tahoma</vt:lpstr>
      <vt:lpstr>Wingdings</vt:lpstr>
      <vt:lpstr>Office Theme</vt:lpstr>
      <vt:lpstr>Personalized Decision Support</vt:lpstr>
      <vt:lpstr>Why Use Decision Doc:</vt:lpstr>
      <vt:lpstr>How It Works</vt:lpstr>
      <vt:lpstr>PowerPoint Presentation</vt:lpstr>
      <vt:lpstr>Longer version</vt:lpstr>
      <vt:lpstr>Personalized Decision Support</vt:lpstr>
      <vt:lpstr>Why Use Decision Doc:</vt:lpstr>
      <vt:lpstr>PowerPoint Presentation</vt:lpstr>
      <vt:lpstr>PowerPoint Presentation</vt:lpstr>
      <vt:lpstr>PowerPoint Presentation</vt:lpstr>
      <vt:lpstr>PowerPoint Presentation</vt:lpstr>
      <vt:lpstr>PowerPoint Presentation</vt:lpstr>
      <vt:lpstr>Longer version with claims snapshot </vt:lpstr>
      <vt:lpstr>Personalized Decision Support</vt:lpstr>
      <vt:lpstr>Why Use Decision Doc: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Heather Rogers</cp:lastModifiedBy>
  <cp:revision>58</cp:revision>
  <dcterms:created xsi:type="dcterms:W3CDTF">2021-04-21T20:54:27Z</dcterms:created>
  <dcterms:modified xsi:type="dcterms:W3CDTF">2023-02-20T14:29:01Z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