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5558" autoAdjust="0"/>
  </p:normalViewPr>
  <p:slideViewPr>
    <p:cSldViewPr snapToGrid="0">
      <p:cViewPr varScale="1">
        <p:scale>
          <a:sx n="80" d="100"/>
          <a:sy n="80" d="100"/>
        </p:scale>
        <p:origin x="9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Rogers" userId="51c5b8bd-d1bb-4c02-a63d-636a29cc9638" providerId="ADAL" clId="{57618D12-B461-49BD-B841-64998C1D4765}"/>
    <pc:docChg chg="custSel modSld">
      <pc:chgData name="Heather Rogers" userId="51c5b8bd-d1bb-4c02-a63d-636a29cc9638" providerId="ADAL" clId="{57618D12-B461-49BD-B841-64998C1D4765}" dt="2022-10-03T13:41:47.898" v="858" actId="20577"/>
      <pc:docMkLst>
        <pc:docMk/>
      </pc:docMkLst>
      <pc:sldChg chg="modSp mod">
        <pc:chgData name="Heather Rogers" userId="51c5b8bd-d1bb-4c02-a63d-636a29cc9638" providerId="ADAL" clId="{57618D12-B461-49BD-B841-64998C1D4765}" dt="2022-10-03T13:33:53.611" v="15" actId="20577"/>
        <pc:sldMkLst>
          <pc:docMk/>
          <pc:sldMk cId="142615522" sldId="257"/>
        </pc:sldMkLst>
        <pc:spChg chg="mod">
          <ac:chgData name="Heather Rogers" userId="51c5b8bd-d1bb-4c02-a63d-636a29cc9638" providerId="ADAL" clId="{57618D12-B461-49BD-B841-64998C1D4765}" dt="2022-10-03T13:33:53.611" v="15" actId="20577"/>
          <ac:spMkLst>
            <pc:docMk/>
            <pc:sldMk cId="142615522" sldId="257"/>
            <ac:spMk id="5" creationId="{689C5886-BC52-4CFB-AB79-78BD8D5B355B}"/>
          </ac:spMkLst>
        </pc:spChg>
      </pc:sldChg>
      <pc:sldChg chg="modSp mod">
        <pc:chgData name="Heather Rogers" userId="51c5b8bd-d1bb-4c02-a63d-636a29cc9638" providerId="ADAL" clId="{57618D12-B461-49BD-B841-64998C1D4765}" dt="2022-10-03T13:37:40.018" v="171" actId="14100"/>
        <pc:sldMkLst>
          <pc:docMk/>
          <pc:sldMk cId="3640936336" sldId="297"/>
        </pc:sldMkLst>
        <pc:spChg chg="mod">
          <ac:chgData name="Heather Rogers" userId="51c5b8bd-d1bb-4c02-a63d-636a29cc9638" providerId="ADAL" clId="{57618D12-B461-49BD-B841-64998C1D4765}" dt="2022-10-03T13:37:40.018" v="171" actId="14100"/>
          <ac:spMkLst>
            <pc:docMk/>
            <pc:sldMk cId="3640936336" sldId="297"/>
            <ac:spMk id="26" creationId="{D0C45C0C-0CD7-4F90-BC28-6EA8CE691EA0}"/>
          </ac:spMkLst>
        </pc:spChg>
      </pc:sldChg>
      <pc:sldChg chg="modSp mod modNotesTx">
        <pc:chgData name="Heather Rogers" userId="51c5b8bd-d1bb-4c02-a63d-636a29cc9638" providerId="ADAL" clId="{57618D12-B461-49BD-B841-64998C1D4765}" dt="2022-10-03T13:41:47.898" v="858" actId="20577"/>
        <pc:sldMkLst>
          <pc:docMk/>
          <pc:sldMk cId="1547223162" sldId="315"/>
        </pc:sldMkLst>
        <pc:spChg chg="mod">
          <ac:chgData name="Heather Rogers" userId="51c5b8bd-d1bb-4c02-a63d-636a29cc9638" providerId="ADAL" clId="{57618D12-B461-49BD-B841-64998C1D4765}" dt="2022-10-03T13:36:47.294" v="117" actId="20577"/>
          <ac:spMkLst>
            <pc:docMk/>
            <pc:sldMk cId="1547223162" sldId="315"/>
            <ac:spMk id="7" creationId="{A680A2EC-2745-46E5-8211-EECB45CB31B4}"/>
          </ac:spMkLst>
        </pc:spChg>
        <pc:spChg chg="mod">
          <ac:chgData name="Heather Rogers" userId="51c5b8bd-d1bb-4c02-a63d-636a29cc9638" providerId="ADAL" clId="{57618D12-B461-49BD-B841-64998C1D4765}" dt="2022-10-03T13:37:09.083" v="167" actId="20577"/>
          <ac:spMkLst>
            <pc:docMk/>
            <pc:sldMk cId="1547223162" sldId="315"/>
            <ac:spMk id="20" creationId="{19E61E85-AFCE-48FE-8C03-CD6AA2B1B7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500"/>
              </a:spcBef>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Decision Doc, powered by Sherpa Score is free and available to all benefit eligible employees. This confidential platform takes just 5-6 minutes to complete and can help you learn which benefits will work best for you. Many employees don’t select the right benefits, or don’t know where to start when choosing their plans. Folks who use Decision Doc save an average of $1,300 on health care costs! Get started at www.myhealthmath.com/cloudflare2023 to get help today.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you’ll answer some questions online about your health care needs, finances and family situation. These will take you about 5-6 minutes to complete.</a:t>
            </a:r>
          </a:p>
          <a:p>
            <a:pPr marL="171450" indent="-171450">
              <a:buFont typeface="Arial" panose="020B0604020202020204" pitchFamily="34" charset="0"/>
              <a:buChar char="•"/>
            </a:pPr>
            <a:r>
              <a:rPr lang="en-US" dirty="0"/>
              <a:t>Then, you will receive an instant Protection Score. Your Protection Score will help you select a benefit package that will best meet your needs for the upcoming year. This report will show you how each of the benefits offered by Cloudflare can help you improve your score.</a:t>
            </a:r>
          </a:p>
          <a:p>
            <a:pPr marL="171450" indent="-171450">
              <a:buFont typeface="Arial" panose="020B0604020202020204" pitchFamily="34" charset="0"/>
              <a:buChar char="•"/>
            </a:pPr>
            <a:r>
              <a:rPr lang="en-US" dirty="0"/>
              <a:t>Make sure you save or print your report, so you can make an informed enrollment decision this year!</a:t>
            </a:r>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pic>
        <p:nvPicPr>
          <p:cNvPr id="2" name="Picture 1" descr="A red background with white text&#10;&#10;Description automatically generated with medium confidence">
            <a:extLst>
              <a:ext uri="{FF2B5EF4-FFF2-40B4-BE49-F238E27FC236}">
                <a16:creationId xmlns:a16="http://schemas.microsoft.com/office/drawing/2014/main" id="{A4DCAD14-1DC5-851F-A166-2443EAC45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168" y="6407604"/>
            <a:ext cx="1383632" cy="262615"/>
          </a:xfrm>
          <a:prstGeom prst="rect">
            <a:avLst/>
          </a:prstGeom>
        </p:spPr>
      </p:pic>
      <p:pic>
        <p:nvPicPr>
          <p:cNvPr id="5" name="Picture 4" descr="Logo&#10;&#10;Description automatically generated">
            <a:extLst>
              <a:ext uri="{FF2B5EF4-FFF2-40B4-BE49-F238E27FC236}">
                <a16:creationId xmlns:a16="http://schemas.microsoft.com/office/drawing/2014/main" id="{53D352D4-25E2-6B82-9295-102C67E4E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8648" y="6387456"/>
            <a:ext cx="935227" cy="30429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64BBEFA2-11C2-A632-D718-8C769BA036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91057" y="6157986"/>
            <a:ext cx="3724590" cy="622669"/>
          </a:xfrm>
          <a:prstGeom prst="rect">
            <a:avLst/>
          </a:prstGeom>
        </p:spPr>
      </p:pic>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dirty="0"/>
              <a:t>Subtitle</a:t>
            </a:r>
          </a:p>
          <a:p>
            <a:pPr lvl="0"/>
            <a:endParaRPr lang="en-US" dirty="0"/>
          </a:p>
          <a:p>
            <a:pPr lvl="0"/>
            <a:endParaRPr lang="en-US" dirty="0"/>
          </a:p>
          <a:p>
            <a:pPr lvl="0"/>
            <a:endParaRPr lang="en-US" dirty="0"/>
          </a:p>
          <a:p>
            <a:pPr lvl="0"/>
            <a:endParaRPr lang="en-US" dirty="0"/>
          </a:p>
          <a:p>
            <a:pPr lvl="0"/>
            <a:endParaRPr lang="en-US" dirty="0"/>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myhealthmath.com/cloudflare2023"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dirty="0">
                <a:solidFill>
                  <a:schemeClr val="accent4"/>
                </a:solidFill>
              </a:rPr>
              <a:t>Decision Doc helps you choose the right benefit package for you and your family.</a:t>
            </a:r>
          </a:p>
        </p:txBody>
      </p:sp>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dirty="0"/>
              <a:t>Why Use Decision Doc, powered by Sherpa Score:</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2121E"/>
              </a:solidFill>
              <a:effectLst/>
              <a:uLnTx/>
              <a:uFillTx/>
              <a:latin typeface="Tahoma"/>
              <a:ea typeface="+mn-ea"/>
              <a:cs typeface="+mn-cs"/>
            </a:endParaRPr>
          </a:p>
          <a:p>
            <a:endParaRPr lang="en-US" dirty="0"/>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7"/>
            <a:ext cx="8803496" cy="807229"/>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dirty="0"/>
              <a:t>Customized </a:t>
            </a:r>
            <a:r>
              <a:rPr lang="en-US" sz="3800" b="1" dirty="0"/>
              <a:t>protection score </a:t>
            </a:r>
            <a:r>
              <a:rPr lang="en-US" sz="3800" dirty="0"/>
              <a:t>and interactive report!</a:t>
            </a:r>
            <a:endParaRPr lang="en-US" sz="3200" dirty="0"/>
          </a:p>
          <a:p>
            <a:pPr lvl="1"/>
            <a:endParaRPr lang="en-US" sz="2000" dirty="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5 - 6 minutes </a:t>
            </a:r>
            <a:r>
              <a:rPr lang="en-US" sz="3200" dirty="0"/>
              <a:t>to complete</a:t>
            </a:r>
          </a:p>
          <a:p>
            <a:pPr lvl="1"/>
            <a:endParaRPr lang="en-US" sz="2000" dirty="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29" y="2377031"/>
            <a:ext cx="8803496" cy="701904"/>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a:t>
            </a:r>
            <a:r>
              <a:rPr lang="en-US" sz="3200" b="1" dirty="0"/>
              <a:t>$1,300 </a:t>
            </a:r>
            <a:r>
              <a:rPr lang="en-US" sz="3200" dirty="0"/>
              <a:t>savings on health care costs, per employee</a:t>
            </a:r>
          </a:p>
          <a:p>
            <a:pPr lvl="1"/>
            <a:endParaRPr lang="en-US" sz="3200" dirty="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637369"/>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4973616"/>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46372" y="1824017"/>
            <a:ext cx="2876725" cy="8309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Answer questions about your health care needs, finances and family in ~5 minutes</a:t>
            </a: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7660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153212"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36035" y="1833405"/>
            <a:ext cx="2876725" cy="8309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an instant Protection Score with personalized resources and guidance</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8980932" y="1834466"/>
            <a:ext cx="2876725" cy="8309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Review your report, winning health plan breakdown, enroll &amp; save!</a:t>
            </a:r>
          </a:p>
        </p:txBody>
      </p:sp>
      <p:sp>
        <p:nvSpPr>
          <p:cNvPr id="6" name="TextBox 5">
            <a:extLst>
              <a:ext uri="{FF2B5EF4-FFF2-40B4-BE49-F238E27FC236}">
                <a16:creationId xmlns:a16="http://schemas.microsoft.com/office/drawing/2014/main" id="{5A18A8F8-74B3-4566-B4F7-70B27F5DD75A}"/>
              </a:ext>
            </a:extLst>
          </p:cNvPr>
          <p:cNvSpPr txBox="1"/>
          <p:nvPr/>
        </p:nvSpPr>
        <p:spPr>
          <a:xfrm>
            <a:off x="6746018" y="323232"/>
            <a:ext cx="4115270"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Access Decision Doc here: </a:t>
            </a:r>
            <a:r>
              <a:rPr lang="en-US" dirty="0">
                <a:hlinkClick r:id="rId4"/>
              </a:rPr>
              <a:t>www.myhealthmath.com/cloudflare2023</a:t>
            </a:r>
            <a:r>
              <a:rPr lang="en-US" dirty="0"/>
              <a:t> </a:t>
            </a:r>
          </a:p>
        </p:txBody>
      </p:sp>
      <p:pic>
        <p:nvPicPr>
          <p:cNvPr id="10" name="Picture 9">
            <a:extLst>
              <a:ext uri="{FF2B5EF4-FFF2-40B4-BE49-F238E27FC236}">
                <a16:creationId xmlns:a16="http://schemas.microsoft.com/office/drawing/2014/main" id="{6D158FDB-A632-DD29-5FF7-53B634D80F00}"/>
              </a:ext>
            </a:extLst>
          </p:cNvPr>
          <p:cNvPicPr>
            <a:picLocks noChangeAspect="1"/>
          </p:cNvPicPr>
          <p:nvPr/>
        </p:nvPicPr>
        <p:blipFill>
          <a:blip r:embed="rId5"/>
          <a:stretch>
            <a:fillRect/>
          </a:stretch>
        </p:blipFill>
        <p:spPr>
          <a:xfrm>
            <a:off x="208179" y="3259538"/>
            <a:ext cx="3704086" cy="2418550"/>
          </a:xfrm>
          <a:prstGeom prst="rect">
            <a:avLst/>
          </a:prstGeom>
        </p:spPr>
      </p:pic>
      <p:pic>
        <p:nvPicPr>
          <p:cNvPr id="13" name="Picture 12">
            <a:extLst>
              <a:ext uri="{FF2B5EF4-FFF2-40B4-BE49-F238E27FC236}">
                <a16:creationId xmlns:a16="http://schemas.microsoft.com/office/drawing/2014/main" id="{189E5792-1BDC-8B6B-28F7-FD1854EFFB52}"/>
              </a:ext>
            </a:extLst>
          </p:cNvPr>
          <p:cNvPicPr>
            <a:picLocks noChangeAspect="1"/>
          </p:cNvPicPr>
          <p:nvPr/>
        </p:nvPicPr>
        <p:blipFill>
          <a:blip r:embed="rId6"/>
          <a:stretch>
            <a:fillRect/>
          </a:stretch>
        </p:blipFill>
        <p:spPr>
          <a:xfrm>
            <a:off x="4263587" y="3259538"/>
            <a:ext cx="3735642" cy="2199968"/>
          </a:xfrm>
          <a:prstGeom prst="rect">
            <a:avLst/>
          </a:prstGeom>
        </p:spPr>
      </p:pic>
      <p:pic>
        <p:nvPicPr>
          <p:cNvPr id="17" name="Picture 16">
            <a:extLst>
              <a:ext uri="{FF2B5EF4-FFF2-40B4-BE49-F238E27FC236}">
                <a16:creationId xmlns:a16="http://schemas.microsoft.com/office/drawing/2014/main" id="{000F4564-ABE8-5491-22A1-E7999E28BFAA}"/>
              </a:ext>
            </a:extLst>
          </p:cNvPr>
          <p:cNvPicPr>
            <a:picLocks noChangeAspect="1"/>
          </p:cNvPicPr>
          <p:nvPr/>
        </p:nvPicPr>
        <p:blipFill>
          <a:blip r:embed="rId7"/>
          <a:stretch>
            <a:fillRect/>
          </a:stretch>
        </p:blipFill>
        <p:spPr>
          <a:xfrm>
            <a:off x="8302826" y="3429000"/>
            <a:ext cx="3673563" cy="1780813"/>
          </a:xfrm>
          <a:prstGeom prst="rect">
            <a:avLst/>
          </a:prstGeom>
        </p:spPr>
      </p:pic>
      <p:pic>
        <p:nvPicPr>
          <p:cNvPr id="23" name="Picture 22">
            <a:extLst>
              <a:ext uri="{FF2B5EF4-FFF2-40B4-BE49-F238E27FC236}">
                <a16:creationId xmlns:a16="http://schemas.microsoft.com/office/drawing/2014/main" id="{AB4E331B-C7ED-840A-9256-ECE990D632BD}"/>
              </a:ext>
            </a:extLst>
          </p:cNvPr>
          <p:cNvPicPr>
            <a:picLocks noChangeAspect="1"/>
          </p:cNvPicPr>
          <p:nvPr/>
        </p:nvPicPr>
        <p:blipFill>
          <a:blip r:embed="rId8"/>
          <a:stretch>
            <a:fillRect/>
          </a:stretch>
        </p:blipFill>
        <p:spPr>
          <a:xfrm>
            <a:off x="8302826" y="5209813"/>
            <a:ext cx="3722709" cy="629220"/>
          </a:xfrm>
          <a:prstGeom prst="rect">
            <a:avLst/>
          </a:prstGeom>
        </p:spPr>
      </p:pic>
      <p:pic>
        <p:nvPicPr>
          <p:cNvPr id="25" name="Picture 24" descr="Qr code&#10;&#10;Description automatically generated">
            <a:extLst>
              <a:ext uri="{FF2B5EF4-FFF2-40B4-BE49-F238E27FC236}">
                <a16:creationId xmlns:a16="http://schemas.microsoft.com/office/drawing/2014/main" id="{DA815A44-2856-F6B1-367C-E5145EC0D4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28331" y="263145"/>
            <a:ext cx="1297204" cy="1297204"/>
          </a:xfrm>
          <a:prstGeom prst="rect">
            <a:avLst/>
          </a:prstGeom>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Props1.xml><?xml version="1.0" encoding="utf-8"?>
<ds:datastoreItem xmlns:ds="http://schemas.openxmlformats.org/officeDocument/2006/customXml" ds:itemID="{518D0B29-E69F-40AB-BD0B-B53FC2F0D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abc59-2d54-47f5-9e28-4b02bed357b9"/>
    <ds:schemaRef ds:uri="d17b98f1-e1dc-4e66-83bb-154e86126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3.xml><?xml version="1.0" encoding="utf-8"?>
<ds:datastoreItem xmlns:ds="http://schemas.openxmlformats.org/officeDocument/2006/customXml" ds:itemID="{FA24053F-CD55-4474-8084-36D1B49BB6C9}">
  <ds:schemaRefs>
    <ds:schemaRef ds:uri="http://purl.org/dc/elements/1.1/"/>
    <ds:schemaRef ds:uri="http://schemas.microsoft.com/office/infopath/2007/PartnerControls"/>
    <ds:schemaRef ds:uri="5f3abc59-2d54-47f5-9e28-4b02bed357b9"/>
    <ds:schemaRef ds:uri="http://schemas.microsoft.com/office/2006/metadata/properties"/>
    <ds:schemaRef ds:uri="http://schemas.openxmlformats.org/package/2006/metadata/core-properties"/>
    <ds:schemaRef ds:uri="http://purl.org/dc/dcmitype/"/>
    <ds:schemaRef ds:uri="http://schemas.microsoft.com/office/2006/documentManagement/types"/>
    <ds:schemaRef ds:uri="d17b98f1-e1dc-4e66-83bb-154e861269d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1638</TotalTime>
  <Words>297</Words>
  <Application>Microsoft Office PowerPoint</Application>
  <PresentationFormat>Widescreen</PresentationFormat>
  <Paragraphs>20</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Gill Sans MT</vt:lpstr>
      <vt:lpstr>Tahoma</vt:lpstr>
      <vt:lpstr>Wingdings</vt:lpstr>
      <vt:lpstr>Office Theme</vt:lpstr>
      <vt:lpstr>Personalized Decision Support</vt:lpstr>
      <vt:lpstr>Why Use Decision Doc, powered by Sherpa Score:</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Heather Rogers</cp:lastModifiedBy>
  <cp:revision>8</cp:revision>
  <dcterms:created xsi:type="dcterms:W3CDTF">2021-04-21T20:54:27Z</dcterms:created>
  <dcterms:modified xsi:type="dcterms:W3CDTF">2022-10-03T13:41:50Z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