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9" r:id="rId5"/>
  </p:sldMasterIdLst>
  <p:notesMasterIdLst>
    <p:notesMasterId r:id="rId9"/>
  </p:notesMasterIdLst>
  <p:sldIdLst>
    <p:sldId id="357" r:id="rId6"/>
    <p:sldId id="214737499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B3B1"/>
    <a:srgbClr val="2C2C2C"/>
    <a:srgbClr val="FFFF8A"/>
    <a:srgbClr val="E9E9E9"/>
    <a:srgbClr val="FFFCBD"/>
    <a:srgbClr val="FFD7B2"/>
    <a:srgbClr val="FFAB4F"/>
    <a:srgbClr val="000000"/>
    <a:srgbClr val="6E8CB1"/>
    <a:srgbClr val="DAE1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7E6520-E50D-47B3-A7DE-A96885E1BEFF}" v="4" dt="2023-09-05T21:21:11.974"/>
    <p1510:client id="{D4822FF8-286F-4001-9E39-A2930D8A201A}" v="4" dt="2023-09-05T21:09:26.544"/>
    <p1510:client id="{FB9DDFFC-83FA-44F1-88A7-69BE908E7D05}" v="39" dt="2023-08-28T20:58:06.5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438" autoAdjust="0"/>
  </p:normalViewPr>
  <p:slideViewPr>
    <p:cSldViewPr snapToGrid="0">
      <p:cViewPr varScale="1">
        <p:scale>
          <a:sx n="86" d="100"/>
          <a:sy n="86" d="100"/>
        </p:scale>
        <p:origin x="42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40C88-EBBF-4653-867E-1351C78FBA4C}" type="datetimeFigureOut">
              <a:rPr lang="en-US" smtClean="0"/>
              <a:t>9/14/2023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51F54C-0550-4B20-B1A0-255A1BE483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255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We’re pleased to share that Decision Doc, powered by HYKE is available to all employees. HYKE is a completely neutral third party and their interactive platform provides you with a Protection Score to measure your health and financial wellness.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personalized Protection Score is a number from 1 – 999 and will be paired with </a:t>
            </a:r>
            <a:r>
              <a:rPr lang="en-US" sz="1200" b="0" i="0" dirty="0">
                <a:solidFill>
                  <a:srgbClr val="2C2C2C"/>
                </a:solidFill>
                <a:effectLst/>
                <a:latin typeface="Ambit" panose="00000500000000000000"/>
              </a:rPr>
              <a:t>personalized insights and actionable guidance, prioritized by importance to help you select a benefit package.</a:t>
            </a:r>
            <a:endParaRPr lang="en-US" dirty="0"/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Why use Decision Doc? This is a free, quick, and confidential service. Employees who use Decision Doc save an average of $1,300 per year!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268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Get started with Decision Doc by using the link above, or by scanning the QR code.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You’ll start by answering some questions about healthcare needs, finances and family. You can answer these questions online or by scheduling a phone call.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 will be able to save and edit your responses later, so take your best guess when going through the questions for the first time.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you’re done, you’ll receive your instant Protection Score that tells you which benefits will help you stay protected.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Once you’re ready, navigate to our enrollment system to complete your enrollment for this year.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At any time, please connect with the HYKE team if you have any questions about how to use Decision. They can be reached via questions@letshyke.com.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948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As an added bonus, all employees who use Decision Doc will be entered into a $5,000 sweepstakes opportunity.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you have to do is use Decision Doc to get your personal Protection Score.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team at HYKE is managing this sweepstakes opportunity, so please reach out to them with any questions!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51F54C-0550-4B20-B1A0-255A1BE483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jpe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PowerPoint presentation title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" panose="00000500000000000000" pitchFamily="50" charset="0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1094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AA4009F5-DDC3-424C-B3AC-4393039CD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673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F3D995-19C2-423B-B296-1F549EB3407F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0696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1C4D1D3F-B0CF-43D5-ADE1-3FA453842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289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BCB0496-5E02-4959-850B-AA6180DB9F52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161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0260925-C54A-4617-889A-935204ECAAAC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441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DDF2AC9-F170-4867-8618-84B35E9E087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F3ACB9C-CE0B-5284-45FD-35246807B62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10444" y="2961779"/>
            <a:ext cx="4407408" cy="13898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5530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CCCBC58D-B4C0-3984-C418-91668C16D80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FF8ADD9F-6CC1-4315-CF62-7997B3B793C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1293368-A5C8-448F-882D-3274462451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299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3E73234-11C6-BC56-ABBC-CF28EEC67E16}"/>
              </a:ext>
            </a:extLst>
          </p:cNvPr>
          <p:cNvSpPr txBox="1"/>
          <p:nvPr userDrawn="1"/>
        </p:nvSpPr>
        <p:spPr>
          <a:xfrm>
            <a:off x="510444" y="2735669"/>
            <a:ext cx="440959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Lorem ipsum dolor sit amet,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consectetur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adipiscing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elit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Praesent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mollis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ante 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Proin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sapien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facilisis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Nam cursus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sem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ac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urna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convallis, sit amet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ultricies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lacus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tincidunt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Vivamus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nec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posuere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ipsum.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Fusce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leo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Nulla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ligula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commodo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suscipit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nisl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vitae,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venenatis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orci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Donec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tortor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est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tristique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in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laoreet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eget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,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euismod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eu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arcu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Ut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vehicula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mattis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neque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ut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 </a:t>
            </a:r>
            <a:r>
              <a:rPr lang="en-GB" sz="1200" u="none" strike="noStrike" err="1">
                <a:solidFill>
                  <a:srgbClr val="2C2C2C"/>
                </a:solidFill>
                <a:effectLst/>
                <a:latin typeface="Ambit Light" pitchFamily="2" charset="77"/>
              </a:rPr>
              <a:t>placerat</a:t>
            </a:r>
            <a:r>
              <a:rPr lang="en-GB" sz="1200" u="none" strike="noStrike">
                <a:solidFill>
                  <a:srgbClr val="2C2C2C"/>
                </a:solidFill>
                <a:effectLst/>
                <a:latin typeface="Ambit Light" pitchFamily="2" charset="77"/>
              </a:rPr>
              <a:t>. </a:t>
            </a:r>
            <a:endParaRPr lang="en-US" sz="1200">
              <a:solidFill>
                <a:srgbClr val="2C2C2C"/>
              </a:solidFill>
              <a:latin typeface="Ambit Light" pitchFamily="2" charset="77"/>
            </a:endParaRPr>
          </a:p>
        </p:txBody>
      </p: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1EDCFF46-FD19-59FF-B3FD-0BE23B3E249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D946E582-48D2-0E8E-CAE3-72EB18C90F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E36B91CC-970B-4C96-8328-CE6CCD04504F}" type="slidenum">
              <a:rPr lang="en-GB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969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A746CD0-131A-72D1-DE3B-4184ADE3CB2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2AD28C4-6E7F-A036-63AA-ED428B1A285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D64768-8817-33F7-D55C-011845BC43D5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751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837193BA-367D-F75C-F617-A1FDF28E99F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74BD0D3-E819-ED06-D6A3-DCABF2DEE3A3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B2CDDA0-0273-2ABD-23CF-1B5E8261F22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3725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CAB1C69-51ED-73B6-BC4A-A8375B8F4D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305159"/>
            <a:ext cx="9144000" cy="390410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ctr">
              <a:defRPr/>
            </a:lvl1pPr>
          </a:lstStyle>
          <a:p>
            <a:r>
              <a:rPr lang="en-US" sz="2000">
                <a:latin typeface="Ambit Light" pitchFamily="2" charset="0"/>
              </a:rPr>
              <a:t>Product Update</a:t>
            </a:r>
          </a:p>
        </p:txBody>
      </p:sp>
    </p:spTree>
    <p:extLst>
      <p:ext uri="{BB962C8B-B14F-4D97-AF65-F5344CB8AC3E}">
        <p14:creationId xmlns:p14="http://schemas.microsoft.com/office/powerpoint/2010/main" val="30010056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pic>
        <p:nvPicPr>
          <p:cNvPr id="2" name="Picture 1" descr="A black and grey logo&#10;&#10;Description automatically generated">
            <a:extLst>
              <a:ext uri="{FF2B5EF4-FFF2-40B4-BE49-F238E27FC236}">
                <a16:creationId xmlns:a16="http://schemas.microsoft.com/office/drawing/2014/main" id="{3DB07685-C2F1-2E4F-25DD-1396835F871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3EC9AE7-A053-367C-6C36-5BE424404CD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68B1F63-6DB8-D8C2-A24D-DDAD81841A39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6294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7220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We have 4 ongoing / planned projects, and will be opportunistic about adding to this…</a:t>
            </a:r>
          </a:p>
        </p:txBody>
      </p: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BB35D9C6-BDB2-52EC-BD58-416BFF9DAE0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C8574DF-5461-3AAD-927B-F419F2B5B9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1DECAE-9630-C44D-7A3C-E4E6795BB741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34E442-87D2-0179-121B-743AB837D4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89546" y="2692830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A2C8218-FEBC-0272-EF17-8896488B688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81149" y="3399441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3" name="Text Placeholder 42">
            <a:extLst>
              <a:ext uri="{FF2B5EF4-FFF2-40B4-BE49-F238E27FC236}">
                <a16:creationId xmlns:a16="http://schemas.microsoft.com/office/drawing/2014/main" id="{C09756F8-13FA-0652-B90C-C88D9A8D4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68422" y="4673053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5" name="Graphic 44">
            <a:extLst>
              <a:ext uri="{FF2B5EF4-FFF2-40B4-BE49-F238E27FC236}">
                <a16:creationId xmlns:a16="http://schemas.microsoft.com/office/drawing/2014/main" id="{E1439270-0C11-C144-D785-2EDDD9D731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01768" y="2028681"/>
            <a:ext cx="2260085" cy="2260085"/>
          </a:xfrm>
          <a:prstGeom prst="rect">
            <a:avLst/>
          </a:prstGeom>
        </p:spPr>
      </p:pic>
      <p:sp>
        <p:nvSpPr>
          <p:cNvPr id="46" name="Text Placeholder 15">
            <a:extLst>
              <a:ext uri="{FF2B5EF4-FFF2-40B4-BE49-F238E27FC236}">
                <a16:creationId xmlns:a16="http://schemas.microsoft.com/office/drawing/2014/main" id="{33882140-DF24-5C4F-75B8-1DD019660D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92866" y="2651644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47" name="Text Placeholder 17">
            <a:extLst>
              <a:ext uri="{FF2B5EF4-FFF2-40B4-BE49-F238E27FC236}">
                <a16:creationId xmlns:a16="http://schemas.microsoft.com/office/drawing/2014/main" id="{95996EDB-39EF-3659-F3FC-FFE2FAF53B9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884469" y="3358255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48" name="Text Placeholder 42">
            <a:extLst>
              <a:ext uri="{FF2B5EF4-FFF2-40B4-BE49-F238E27FC236}">
                <a16:creationId xmlns:a16="http://schemas.microsoft.com/office/drawing/2014/main" id="{AEDEF625-5023-D59C-E8CB-AB0E535A858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3471742" y="4631867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4C2390DC-4E4A-DFBB-F28C-5034BBC1F7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83099" y="2072840"/>
            <a:ext cx="2260085" cy="2260085"/>
          </a:xfrm>
          <a:prstGeom prst="rect">
            <a:avLst/>
          </a:prstGeom>
        </p:spPr>
      </p:pic>
      <p:sp>
        <p:nvSpPr>
          <p:cNvPr id="50" name="Text Placeholder 15">
            <a:extLst>
              <a:ext uri="{FF2B5EF4-FFF2-40B4-BE49-F238E27FC236}">
                <a16:creationId xmlns:a16="http://schemas.microsoft.com/office/drawing/2014/main" id="{87AE73E7-88E7-FB31-DDF9-6F108A09100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574197" y="2695803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1" name="Text Placeholder 17">
            <a:extLst>
              <a:ext uri="{FF2B5EF4-FFF2-40B4-BE49-F238E27FC236}">
                <a16:creationId xmlns:a16="http://schemas.microsoft.com/office/drawing/2014/main" id="{73589AA8-7099-9CA9-753F-CE846DDFBCE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665800" y="3402414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2" name="Text Placeholder 42">
            <a:extLst>
              <a:ext uri="{FF2B5EF4-FFF2-40B4-BE49-F238E27FC236}">
                <a16:creationId xmlns:a16="http://schemas.microsoft.com/office/drawing/2014/main" id="{355B2E01-50CB-8B45-8426-4A02D0A9536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253073" y="4676026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EAFFC65F-6998-2284-45B8-73BAA470FE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371658" y="2030268"/>
            <a:ext cx="2260085" cy="2260085"/>
          </a:xfrm>
          <a:prstGeom prst="rect">
            <a:avLst/>
          </a:prstGeom>
        </p:spPr>
      </p:pic>
      <p:sp>
        <p:nvSpPr>
          <p:cNvPr id="54" name="Text Placeholder 15">
            <a:extLst>
              <a:ext uri="{FF2B5EF4-FFF2-40B4-BE49-F238E27FC236}">
                <a16:creationId xmlns:a16="http://schemas.microsoft.com/office/drawing/2014/main" id="{530FA0F7-7384-41AA-E024-C6440588AE8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562756" y="2653231"/>
            <a:ext cx="1875558" cy="5486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Ambit Light" panose="00000400000000000000"/>
              </a:defRPr>
            </a:lvl1pPr>
            <a:lvl2pPr marL="457200" indent="0" algn="l">
              <a:buFont typeface="Arial" panose="020B0604020202020204" pitchFamily="34" charset="0"/>
              <a:buNone/>
              <a:defRPr>
                <a:latin typeface="Ambit Light" panose="00000400000000000000"/>
              </a:defRPr>
            </a:lvl2pPr>
          </a:lstStyle>
          <a:p>
            <a:pPr lvl="0"/>
            <a:endParaRPr lang="en-US"/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9960F1A1-99E4-1932-A263-E871D759C3A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654359" y="3359842"/>
            <a:ext cx="1579418" cy="4742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>
                <a:latin typeface="Ambit Light" panose="00000400000000000000"/>
              </a:defRPr>
            </a:lvl1pPr>
          </a:lstStyle>
          <a:p>
            <a:pPr lvl="0"/>
            <a:endParaRPr lang="en-US"/>
          </a:p>
        </p:txBody>
      </p:sp>
      <p:sp>
        <p:nvSpPr>
          <p:cNvPr id="56" name="Text Placeholder 42">
            <a:extLst>
              <a:ext uri="{FF2B5EF4-FFF2-40B4-BE49-F238E27FC236}">
                <a16:creationId xmlns:a16="http://schemas.microsoft.com/office/drawing/2014/main" id="{5A96AC9C-CFDF-E35D-5915-0FAFB05AF0C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241632" y="4633454"/>
            <a:ext cx="2404872" cy="157276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latin typeface="Ambit" panose="00000500000000000000"/>
              </a:defRPr>
            </a:lvl1pPr>
          </a:lstStyle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3220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401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44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and blue sky&#10;&#10;Description automatically generated">
            <a:extLst>
              <a:ext uri="{FF2B5EF4-FFF2-40B4-BE49-F238E27FC236}">
                <a16:creationId xmlns:a16="http://schemas.microsoft.com/office/drawing/2014/main" id="{A083B163-C14C-BAA9-CD79-2D7DC59D1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35D32973-BFFD-E110-50CC-C088E96F00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414214" y="678060"/>
            <a:ext cx="1363571" cy="396601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DC8DFD16-FA2B-7C36-AC58-3FE22D4459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5235" y="2112169"/>
            <a:ext cx="9661525" cy="22113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Unum Sales Update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4AA829E0-1A94-C46C-EFEA-BA8180DD054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35484" y="4652743"/>
            <a:ext cx="3121025" cy="635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9046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Up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D78B3FD-766C-5931-C2E3-FF908B72C41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A57D91EE-0124-7FDD-4A80-60A2462FD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1050" y="2997200"/>
            <a:ext cx="3009900" cy="863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2FE998-3029-C35C-FE5E-020246F78C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26871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Product Update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79486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1765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2155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52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616890-DA90-A069-F62B-65EAB1A60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18D63D92-96CA-C2F0-AB74-1DE44228762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B09FA38A-036C-BCB0-1222-5AD8ACAEF0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AF82DA17-C7C4-276C-1BB4-BB1A3512F9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064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623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-188683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3246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93143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820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2C78A61-ED64-5241-5C6D-0DB7CDC1742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61331B5-3E49-E16F-3CFE-88D1A844C1F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779CDBFD-F5C5-A199-72A1-0BFCA2A1A51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5B86FCD-075D-C3CC-235D-9D3429DDCDB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3AB7EBF-B043-DD6D-6442-1177D6FA160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7762650-C013-E711-2BBB-7DDE904AD00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5DED963A-82BB-1844-492D-0F0CC6AE2B0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5744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72056" y="-450487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256DE91-3ACB-50D6-EFFF-1E9C17E5506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A55EA7E0-B0A8-4B83-0291-C1398F9BC25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4B4FF334-B13F-780E-85D7-6F91008EBAD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188872C-93CA-5687-D4D9-F8EE0EDAB9A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24BE9E9-52F5-F2C1-9D6C-BEEC6B3607C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8F7F64E1-8799-6716-75CA-DE27DEC5B73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EF1AB14F-B0B8-FEC3-AD7D-0738AE09F94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2506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D2D58D-1529-CBE0-124C-B9F09CD0F4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A644FD4F-E997-FE6F-5EEC-2A3B3F67D8F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7807E4F-1470-AAB5-F3EA-DF50788EAE64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2D8F2E0-CBF4-7333-44B9-44545C4B9DA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7EC8EBDD-F79F-9A2C-1330-9F8845C3D0C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35B3C21-A0A6-6030-42C3-847EEFC85C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id="{04C519C6-D95C-FF1E-599D-01E124C102C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5" name="Text Placeholder 12">
            <a:extLst>
              <a:ext uri="{FF2B5EF4-FFF2-40B4-BE49-F238E27FC236}">
                <a16:creationId xmlns:a16="http://schemas.microsoft.com/office/drawing/2014/main" id="{63093408-7FB7-04C1-8F02-404E7BC810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7008586E-ED4D-25CF-B654-A8BCFFCCF6E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8" name="Chart Placeholder 17">
            <a:extLst>
              <a:ext uri="{FF2B5EF4-FFF2-40B4-BE49-F238E27FC236}">
                <a16:creationId xmlns:a16="http://schemas.microsoft.com/office/drawing/2014/main" id="{37480375-0B94-7CB3-11C7-431707D991A6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055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E0A7FB-099F-DDE2-09BF-E7FD6DEA59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4336EDE8-7D47-3E8E-B9A6-A9DE6DEDCA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973C0F6-F0CA-40F0-5472-6C4463EC92EB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82A45C-841C-12D7-F428-E56052D2C8E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DE9E0BD4-385E-9AD5-FD5F-35C3A0E3187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1D311C42-F5AA-4009-459F-C88DF7DDBA7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B15EA82D-B698-EB7C-D806-CA93286562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6C5DDA29-88F4-13CC-4F00-6996A73524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93E91878-04DF-50A0-AA6B-8DA3EA5F2B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42A29C0B-C7BB-F49C-0FD3-3ACAD047BA13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5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F7D9B-A6B2-1328-42B0-8F02BD11E6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DA0C1F5F-5E22-5E39-04D0-20617D689E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64EEA59-6AF8-4F3F-F0FF-F41B20382AD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60EA672-3311-9544-DBBF-4CD50F8BA54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FC751258-602D-DDBA-60DE-1261633210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215C060E-7D07-1B5F-DC74-B4F9DCFA7B4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DCDC1B72-9F97-FB59-7EA9-3A2CA2F822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855A82E7-0833-E947-0204-DEBC48A8AF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DC33C50-BE01-5038-38B1-24920B4F88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17" name="Chart Placeholder 17">
            <a:extLst>
              <a:ext uri="{FF2B5EF4-FFF2-40B4-BE49-F238E27FC236}">
                <a16:creationId xmlns:a16="http://schemas.microsoft.com/office/drawing/2014/main" id="{30A9333F-AD1C-3BC5-AA4E-20C1E43D4225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511175" y="2852738"/>
            <a:ext cx="10879138" cy="315118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0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511A908-6CCF-3BF7-9D25-69C9583EFF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black and grey logo&#10;&#10;Description automatically generated">
            <a:extLst>
              <a:ext uri="{FF2B5EF4-FFF2-40B4-BE49-F238E27FC236}">
                <a16:creationId xmlns:a16="http://schemas.microsoft.com/office/drawing/2014/main" id="{730D6927-C211-202D-9D4C-5488635DA1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9113B82A-4B82-5285-23C3-90338FB1C8F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0135F7CF-DF0C-89D2-7996-EA8D3CFB5A4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5626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FF839B-5965-7B6A-DCCC-23BEDBA7DC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F25DA63A-BF0F-420A-D287-29BA945B041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B406C55-16AD-5C82-D8DC-42F05D7EEE9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4F87A2A-4F82-AA55-B5CD-E32E8B6A6374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D2400C84-AB6F-46C5-E91C-DBBAE63DA47D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47D2405-A70D-02AA-280A-13AC3FE8BEF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EB7E6AA-2C15-8B9F-D252-9359FB3794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236B9350-9B83-DEA8-7EF7-15B1631926C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3B4204D-0E99-BDD9-C0D6-60E86D48EB7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D34D334C-94E3-1C03-DAB1-85A5DAC5EF4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F858857-97EF-0B39-7FE4-5E9CEEC801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26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BD35E5-F80A-46E5-A744-C36CF300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11DB0128-EEA5-B4D1-E349-3D1D32ADD2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23C5EB2-9F9F-5C44-FA10-FE344C37E00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C1A6167-5203-8C82-6489-AE68C158D60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hart Placeholder 13">
            <a:extLst>
              <a:ext uri="{FF2B5EF4-FFF2-40B4-BE49-F238E27FC236}">
                <a16:creationId xmlns:a16="http://schemas.microsoft.com/office/drawing/2014/main" id="{E8307456-94C5-509E-EDB1-CB16D08477A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88C1673D-0306-85BB-7907-436565DF4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D27AED4-D3C1-B9B3-0EB6-67787D1EE6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6E77C778-6111-40A2-BBF2-2D860CB40E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87181D2-4149-3361-40EE-3673ABF837D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1DA59117-77B0-05E1-3FBB-429BBB310F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C2BCF3D0-B54B-961D-26FA-47E190FA8FF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359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r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07F221-E0B0-6EE8-9E12-CFBBE0FD74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0B6E5529-6353-7867-62E1-417E7291335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DD8B82-8CDF-3BDB-9683-A717C40AD262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ED6CF48-50DC-6ACA-834F-AAF80D64DF22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hart Placeholder 13">
            <a:extLst>
              <a:ext uri="{FF2B5EF4-FFF2-40B4-BE49-F238E27FC236}">
                <a16:creationId xmlns:a16="http://schemas.microsoft.com/office/drawing/2014/main" id="{1613683C-C151-32D4-41D3-94FA43E22581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5694363" y="509588"/>
            <a:ext cx="5884862" cy="534511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44BE53D-94C6-604E-4DFB-3088D76769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211B8323-D7CE-D65A-E4F9-0F87214FFD8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4492CB79-41B4-942C-9CC2-E4EC6114B46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922AE85-8F94-E77D-1AA8-F310A6A8CC0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2735669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6CE030B-2E34-2CEE-AB22-03959F31A38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936379"/>
            <a:ext cx="5097516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36C6CA9-B9E0-BE78-D91F-5EC6835AE1E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4325511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85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t's Talk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C5802F-725F-B597-CC75-6762B28FD1B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chemeClr val="bg1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17BFEF6D-AB35-0692-AA79-E9E14FFC0E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203700" y="689207"/>
            <a:ext cx="3784600" cy="3784600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7CD10FFA-2E78-BBBF-F53F-8E5B7251919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975868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Let’s Talk Goals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66954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391CC232-6302-533B-D565-3A219C694E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65957" y="1532475"/>
            <a:ext cx="2260085" cy="226008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9DABF9-C293-726C-7476-E3961628CC10}"/>
              </a:ext>
            </a:extLst>
          </p:cNvPr>
          <p:cNvSpPr txBox="1">
            <a:spLocks/>
          </p:cNvSpPr>
          <p:nvPr userDrawn="1"/>
        </p:nvSpPr>
        <p:spPr>
          <a:xfrm>
            <a:off x="5452781" y="2043336"/>
            <a:ext cx="1286435" cy="1238361"/>
          </a:xfrm>
          <a:prstGeom prst="rect">
            <a:avLst/>
          </a:prstGeom>
        </p:spPr>
        <p:txBody>
          <a:bodyPr anchor="t" anchorCtr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mbit" pitchFamily="2" charset="0"/>
              </a:rPr>
              <a:t>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39ED1A-CF50-71EB-C29A-6C96FEDE02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4303421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5572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9CDD671-ABA1-242F-C2D9-6590504091A5}"/>
              </a:ext>
            </a:extLst>
          </p:cNvPr>
          <p:cNvGrpSpPr/>
          <p:nvPr userDrawn="1"/>
        </p:nvGrpSpPr>
        <p:grpSpPr>
          <a:xfrm>
            <a:off x="4965958" y="767650"/>
            <a:ext cx="1569314" cy="1569314"/>
            <a:chOff x="4965957" y="1532475"/>
            <a:chExt cx="2260085" cy="2260085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D12B8D77-1C0D-CE0D-1C93-40E70E45698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65957" y="1532475"/>
              <a:ext cx="2260085" cy="2260085"/>
            </a:xfrm>
            <a:prstGeom prst="rect">
              <a:avLst/>
            </a:prstGeom>
          </p:spPr>
        </p:pic>
        <p:sp>
          <p:nvSpPr>
            <p:cNvPr id="5" name="Title 1">
              <a:extLst>
                <a:ext uri="{FF2B5EF4-FFF2-40B4-BE49-F238E27FC236}">
                  <a16:creationId xmlns:a16="http://schemas.microsoft.com/office/drawing/2014/main" id="{60D2FF5D-EF7B-AC90-C4C6-ED8E7DCB3A49}"/>
                </a:ext>
              </a:extLst>
            </p:cNvPr>
            <p:cNvSpPr txBox="1">
              <a:spLocks/>
            </p:cNvSpPr>
            <p:nvPr/>
          </p:nvSpPr>
          <p:spPr>
            <a:xfrm>
              <a:off x="5452781" y="2043336"/>
              <a:ext cx="1286435" cy="1238361"/>
            </a:xfrm>
            <a:prstGeom prst="rect">
              <a:avLst/>
            </a:prstGeom>
          </p:spPr>
          <p:txBody>
            <a:bodyPr anchor="t" anchorCtr="0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5400">
                  <a:latin typeface="Ambit" pitchFamily="2" charset="0"/>
                </a:rPr>
                <a:t>1</a:t>
              </a:r>
            </a:p>
          </p:txBody>
        </p:sp>
      </p:grp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FE5E78E-B409-7B0D-5F82-0B8B650FDF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386335" y="2691686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Create a single US platform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2532D76B-6679-F101-0A1E-5984D853A1F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38156" y="3860413"/>
            <a:ext cx="10315687" cy="22299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have two strong platforms that work well separately, and products our customers like. But they don’t talk to each other well, so it’s hard to present a united face to customers, and harder still to make uniform changes across two platforms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0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width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92323B4-DF4C-60AC-D1EC-C659EC9E40A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C8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aphic 3">
            <a:extLst>
              <a:ext uri="{FF2B5EF4-FFF2-40B4-BE49-F238E27FC236}">
                <a16:creationId xmlns:a16="http://schemas.microsoft.com/office/drawing/2014/main" id="{D1EA782B-8AC3-0F66-31F4-EC0E4426E87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510077F0-4ADF-DDFF-81FC-4ABFD8C18F8A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8DC188B7-E7CB-A865-A9EF-BE08762E2D78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93C2BD9A-DC1D-24BF-76C6-1590362CA5E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13F68ED7-340E-0229-81C3-0D1FE3097796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C1EE27A-74BF-FED3-BF3C-6463E60AD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endParaRPr lang="en-US">
              <a:latin typeface="Ambit Light" pitchFamily="2" charset="0"/>
            </a:endParaRP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A99CAA8E-6976-2AA3-7E6F-CB5380F81AA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endParaRPr lang="en-US"/>
          </a:p>
        </p:txBody>
      </p:sp>
      <p:pic>
        <p:nvPicPr>
          <p:cNvPr id="4" name="Picture 3" descr="A black and grey logo&#10;&#10;Description automatically generated">
            <a:extLst>
              <a:ext uri="{FF2B5EF4-FFF2-40B4-BE49-F238E27FC236}">
                <a16:creationId xmlns:a16="http://schemas.microsoft.com/office/drawing/2014/main" id="{C8203EF1-654E-B8A6-E1D1-54799E8EB1B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97CDB19-21FE-F581-8A49-E135487BCACA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61E03C3E-E37C-4DF5-158B-5090CDBE7F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E17DCB-6A5E-1D62-6568-BC0F4F269ED8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2774278-B5B8-457F-F74C-9C3C92F5052E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817E139-0CC8-A441-7CDA-7072DE70B5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4E00D8DE-07C4-CEBE-19DC-3C2E348BF4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3580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7815799-390D-1EB4-FB7C-B8431050CD0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30F1602-163F-5F1E-6FBD-B008C45258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8448" y="2069867"/>
            <a:ext cx="2260085" cy="2260085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6CC9D73B-C0AC-9F1B-1E57-6A9E8E3754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46422" y="2069867"/>
            <a:ext cx="2260085" cy="2260085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985872CD-1641-A240-85BC-840E922F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4396" y="2069867"/>
            <a:ext cx="2260085" cy="2260085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F11FA13F-E9FF-2222-8313-F5AFEE5C75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142369" y="2069867"/>
            <a:ext cx="2260085" cy="22600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3F33061-1B94-2B85-559D-10026143F3A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449" y="718953"/>
            <a:ext cx="10294838" cy="1002272"/>
          </a:xfrm>
          <a:prstGeom prst="rect">
            <a:avLst/>
          </a:prstGeom>
        </p:spPr>
        <p:txBody>
          <a:bodyPr anchor="t" anchorCtr="0"/>
          <a:lstStyle>
            <a:lvl1pPr>
              <a:defRPr sz="2800" b="0" i="0">
                <a:latin typeface="Ambit" pitchFamily="2" charset="77"/>
              </a:defRPr>
            </a:lvl1pPr>
          </a:lstStyle>
          <a:p>
            <a:pPr algn="l"/>
            <a:r>
              <a:rPr lang="en-US">
                <a:latin typeface="Ambit Light" pitchFamily="2" charset="0"/>
              </a:rPr>
              <a:t>Title</a:t>
            </a: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E29BFE94-C769-9835-C2BB-CA53CB02217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954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6B259EA7-D8C7-59B4-7563-526CBFCDADD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954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FD1FACF-3063-83D7-D9D0-A00B775B17C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816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C8E4C070-2B2C-CECE-1D26-E31C620632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2016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47A9CC93-FA89-94AD-F9D8-640973CADF3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652016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E28864DD-BBB7-0B2D-C8FD-3C1CCF67E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0631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58B58356-DA9A-D031-E2AE-ADD5F3139D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04547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FB38125-489B-0DF3-233D-E56775ED2DF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504547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12983792-7679-7C23-149D-8766B803177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73162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229E327-50AE-18D6-D3C6-4F7AA16EFB7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47138" y="2879271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AVIVA</a:t>
            </a:r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1AAD64D4-A3C0-739B-84B5-964DAC8774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347138" y="3366289"/>
            <a:ext cx="1884886" cy="37329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UK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21F180A7-838E-1441-A6E8-9FA22F6E4EE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115753" y="4656390"/>
            <a:ext cx="2340658" cy="15615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BIG opportunity that will be 25% of our revenue this year</a:t>
            </a:r>
          </a:p>
          <a:p>
            <a:pPr lvl="0"/>
            <a:br>
              <a:rPr lang="en-GB"/>
            </a:br>
            <a:r>
              <a:rPr lang="en-GB"/>
              <a:t>BIG resource requirement!</a:t>
            </a:r>
            <a:endParaRPr lang="en-US"/>
          </a:p>
        </p:txBody>
      </p:sp>
      <p:pic>
        <p:nvPicPr>
          <p:cNvPr id="3" name="Picture 2" descr="A black and grey logo&#10;&#10;Description automatically generated">
            <a:extLst>
              <a:ext uri="{FF2B5EF4-FFF2-40B4-BE49-F238E27FC236}">
                <a16:creationId xmlns:a16="http://schemas.microsoft.com/office/drawing/2014/main" id="{A1A34EA6-6D15-4B2E-FDBD-675538DB33F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9982B4D-BC67-85CA-B7A5-0555E669EAA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black and grey logo&#10;&#10;Description automatically generated">
            <a:extLst>
              <a:ext uri="{FF2B5EF4-FFF2-40B4-BE49-F238E27FC236}">
                <a16:creationId xmlns:a16="http://schemas.microsoft.com/office/drawing/2014/main" id="{4549BC0E-BF66-8898-1690-08F4DDA76B5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23A652-1E0E-185A-0C75-87DF9291901C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F44A84-C7BA-C26D-774D-1C824A222C48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8EC6F821-F364-459D-4E9F-AEA046D1862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50A4A2DC-EC94-0CCB-E85E-FB93274B89E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1826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ac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8969B18-7D9C-D3ED-C988-24CF373AA891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ACBAD0"/>
              </a:gs>
              <a:gs pos="42000">
                <a:srgbClr val="F1F4F7"/>
              </a:gs>
              <a:gs pos="52000">
                <a:schemeClr val="bg1"/>
              </a:gs>
              <a:gs pos="99000">
                <a:srgbClr val="FFFC8D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DA6FE814-C010-CCB1-F997-0974C4CF32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06435" y="3090685"/>
            <a:ext cx="1179129" cy="33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1135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5003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22A846E-BC43-E439-653A-B0329E6DA6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black and grey logo&#10;&#10;Description automatically generated">
            <a:extLst>
              <a:ext uri="{FF2B5EF4-FFF2-40B4-BE49-F238E27FC236}">
                <a16:creationId xmlns:a16="http://schemas.microsoft.com/office/drawing/2014/main" id="{04018E27-E31A-8A96-29AF-408D266A4F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2518" y="678060"/>
            <a:ext cx="884844" cy="257361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B13CBB5C-A0E4-0313-7DE4-5127F39E116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2086384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72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Divider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56A5EB25-7A07-2578-D6DE-E8263DC1507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2308" y="3344367"/>
            <a:ext cx="4954935" cy="189920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 ante </a:t>
            </a:r>
            <a:r>
              <a:rPr lang="en-GB" err="1"/>
              <a:t>sodales</a:t>
            </a:r>
            <a:r>
              <a:rPr lang="en-GB"/>
              <a:t> dictum.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12442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width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DE301A4-56C4-5099-6F91-F41B247556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CBA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295B842-53FA-1723-A5B6-1E5D7110EA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016563" y="6345490"/>
            <a:ext cx="771782" cy="221440"/>
          </a:xfrm>
          <a:prstGeom prst="rect">
            <a:avLst/>
          </a:prstGeom>
        </p:spPr>
      </p:pic>
      <p:grpSp>
        <p:nvGrpSpPr>
          <p:cNvPr id="9" name="Graphic 3">
            <a:extLst>
              <a:ext uri="{FF2B5EF4-FFF2-40B4-BE49-F238E27FC236}">
                <a16:creationId xmlns:a16="http://schemas.microsoft.com/office/drawing/2014/main" id="{9DCB13CC-E18E-BE6B-6174-14B562CB7146}"/>
              </a:ext>
            </a:extLst>
          </p:cNvPr>
          <p:cNvGrpSpPr/>
          <p:nvPr userDrawn="1"/>
        </p:nvGrpSpPr>
        <p:grpSpPr>
          <a:xfrm>
            <a:off x="6813612" y="1883195"/>
            <a:ext cx="9949465" cy="9949609"/>
            <a:chOff x="6427792" y="1083290"/>
            <a:chExt cx="9949465" cy="9949609"/>
          </a:xfrm>
          <a:noFill/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FADCC76A-7E33-1D02-2B38-0ADFFC7AF447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0458AD30-A005-DBCA-D76D-B24499A9F1EC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056E1DF1-E630-B147-B10A-39837B1048BF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0557DECB-5AAC-9E26-B3FB-7D5BF1546927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bg1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4CA5B43-9294-60E4-C43A-2AABB36FF6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8449" y="718953"/>
            <a:ext cx="9144000" cy="1002272"/>
          </a:xfrm>
          <a:prstGeom prst="rect">
            <a:avLst/>
          </a:prstGeom>
        </p:spPr>
        <p:txBody>
          <a:bodyPr anchor="t" anchorCtr="0"/>
          <a:lstStyle/>
          <a:p>
            <a:pPr algn="l"/>
            <a:r>
              <a:rPr lang="en-US">
                <a:latin typeface="Ambit Light" pitchFamily="2" charset="0"/>
              </a:rPr>
              <a:t>So how do we get there?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FDF4A7E-2EF4-D95E-F19E-E3AABD7D7C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8448" y="2063114"/>
            <a:ext cx="9436631" cy="4282376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We are still feeling our way, but our plan is:</a:t>
            </a:r>
          </a:p>
          <a:p>
            <a:pPr lvl="0"/>
            <a:endParaRPr lang="en-GB"/>
          </a:p>
          <a:p>
            <a:pPr lvl="0"/>
            <a:r>
              <a:rPr lang="en-GB"/>
              <a:t>• Keep it simple initially – look to combine / harmonize the two platforms largely as they are today as quickly as possible</a:t>
            </a:r>
          </a:p>
          <a:p>
            <a:pPr lvl="0"/>
            <a:r>
              <a:rPr lang="en-GB"/>
              <a:t>• But build that on a base that allows us to then iterate/improve what we have quickly and easily</a:t>
            </a:r>
          </a:p>
          <a:p>
            <a:pPr lvl="0"/>
            <a:r>
              <a:rPr lang="en-GB"/>
              <a:t>• And which is flexible enough so we can add new products and partners, and scale, with a minimum of fuss</a:t>
            </a:r>
          </a:p>
          <a:p>
            <a:pPr lvl="0"/>
            <a:r>
              <a:rPr lang="en-GB"/>
              <a:t>• Do this in 3 stages…define the platform, design the platform, build the platform</a:t>
            </a:r>
            <a:endParaRPr lang="en-US"/>
          </a:p>
        </p:txBody>
      </p:sp>
      <p:grpSp>
        <p:nvGrpSpPr>
          <p:cNvPr id="3" name="Graphic 3">
            <a:extLst>
              <a:ext uri="{FF2B5EF4-FFF2-40B4-BE49-F238E27FC236}">
                <a16:creationId xmlns:a16="http://schemas.microsoft.com/office/drawing/2014/main" id="{BB8D8114-BC1D-2E28-8EFA-77B5C8D7AAA3}"/>
              </a:ext>
            </a:extLst>
          </p:cNvPr>
          <p:cNvGrpSpPr/>
          <p:nvPr userDrawn="1"/>
        </p:nvGrpSpPr>
        <p:grpSpPr>
          <a:xfrm>
            <a:off x="6966012" y="2035595"/>
            <a:ext cx="9949465" cy="9949609"/>
            <a:chOff x="6427792" y="1083290"/>
            <a:chExt cx="9949465" cy="9949609"/>
          </a:xfrm>
          <a:noFill/>
        </p:grpSpPr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6DAF8BFD-6271-6066-6B4C-F111A6058F22}"/>
                </a:ext>
              </a:extLst>
            </p:cNvPr>
            <p:cNvSpPr/>
            <p:nvPr/>
          </p:nvSpPr>
          <p:spPr>
            <a:xfrm>
              <a:off x="6427792" y="1083290"/>
              <a:ext cx="9949465" cy="9949609"/>
            </a:xfrm>
            <a:custGeom>
              <a:avLst/>
              <a:gdLst>
                <a:gd name="connsiteX0" fmla="*/ 9219674 w 9949465"/>
                <a:gd name="connsiteY0" fmla="*/ 7754179 h 9949609"/>
                <a:gd name="connsiteX1" fmla="*/ 7753891 w 9949465"/>
                <a:gd name="connsiteY1" fmla="*/ 9219624 h 9949609"/>
                <a:gd name="connsiteX2" fmla="*/ 6099716 w 9949465"/>
                <a:gd name="connsiteY2" fmla="*/ 9524634 h 9949609"/>
                <a:gd name="connsiteX3" fmla="*/ 739563 w 9949465"/>
                <a:gd name="connsiteY3" fmla="*/ 9301313 h 9949609"/>
                <a:gd name="connsiteX4" fmla="*/ 648297 w 9949465"/>
                <a:gd name="connsiteY4" fmla="*/ 9210046 h 9949609"/>
                <a:gd name="connsiteX5" fmla="*/ 424976 w 9949465"/>
                <a:gd name="connsiteY5" fmla="*/ 3849893 h 9949609"/>
                <a:gd name="connsiteX6" fmla="*/ 729535 w 9949465"/>
                <a:gd name="connsiteY6" fmla="*/ 2195042 h 9949609"/>
                <a:gd name="connsiteX7" fmla="*/ 2194642 w 9949465"/>
                <a:gd name="connsiteY7" fmla="*/ 729034 h 9949609"/>
                <a:gd name="connsiteX8" fmla="*/ 3849606 w 9949465"/>
                <a:gd name="connsiteY8" fmla="*/ 423461 h 9949609"/>
                <a:gd name="connsiteX9" fmla="*/ 9209759 w 9949465"/>
                <a:gd name="connsiteY9" fmla="*/ 648584 h 9949609"/>
                <a:gd name="connsiteX10" fmla="*/ 9301025 w 9949465"/>
                <a:gd name="connsiteY10" fmla="*/ 739851 h 9949609"/>
                <a:gd name="connsiteX11" fmla="*/ 9525247 w 9949465"/>
                <a:gd name="connsiteY11" fmla="*/ 6099102 h 9949609"/>
                <a:gd name="connsiteX12" fmla="*/ 9219561 w 9949465"/>
                <a:gd name="connsiteY12" fmla="*/ 7754179 h 99496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949465" h="9949609">
                  <a:moveTo>
                    <a:pt x="9219674" y="7754179"/>
                  </a:moveTo>
                  <a:cubicBezTo>
                    <a:pt x="9082098" y="8499295"/>
                    <a:pt x="8499008" y="9082160"/>
                    <a:pt x="7753891" y="9219624"/>
                  </a:cubicBezTo>
                  <a:lnTo>
                    <a:pt x="6099716" y="9524634"/>
                  </a:lnTo>
                  <a:cubicBezTo>
                    <a:pt x="2892999" y="10130710"/>
                    <a:pt x="1664621" y="10116288"/>
                    <a:pt x="739563" y="9301313"/>
                  </a:cubicBezTo>
                  <a:cubicBezTo>
                    <a:pt x="707338" y="9272918"/>
                    <a:pt x="676691" y="9242271"/>
                    <a:pt x="648297" y="9210046"/>
                  </a:cubicBezTo>
                  <a:cubicBezTo>
                    <a:pt x="-166678" y="8285101"/>
                    <a:pt x="-181100" y="7056611"/>
                    <a:pt x="424976" y="3849893"/>
                  </a:cubicBezTo>
                  <a:lnTo>
                    <a:pt x="729535" y="2195042"/>
                  </a:lnTo>
                  <a:cubicBezTo>
                    <a:pt x="866660" y="1449813"/>
                    <a:pt x="1449526" y="866610"/>
                    <a:pt x="2194642" y="729034"/>
                  </a:cubicBezTo>
                  <a:lnTo>
                    <a:pt x="3849606" y="423461"/>
                  </a:lnTo>
                  <a:cubicBezTo>
                    <a:pt x="7056323" y="-180813"/>
                    <a:pt x="8284814" y="-166391"/>
                    <a:pt x="9209759" y="648584"/>
                  </a:cubicBezTo>
                  <a:cubicBezTo>
                    <a:pt x="9241983" y="676978"/>
                    <a:pt x="9272631" y="707626"/>
                    <a:pt x="9301025" y="739851"/>
                  </a:cubicBezTo>
                  <a:cubicBezTo>
                    <a:pt x="10116000" y="1664796"/>
                    <a:pt x="10130423" y="2893286"/>
                    <a:pt x="9525247" y="6099102"/>
                  </a:cubicBezTo>
                  <a:lnTo>
                    <a:pt x="9219561" y="775417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 10">
              <a:extLst>
                <a:ext uri="{FF2B5EF4-FFF2-40B4-BE49-F238E27FC236}">
                  <a16:creationId xmlns:a16="http://schemas.microsoft.com/office/drawing/2014/main" id="{1CB91C86-E400-CC88-0AD7-95D53641C815}"/>
                </a:ext>
              </a:extLst>
            </p:cNvPr>
            <p:cNvSpPr/>
            <p:nvPr/>
          </p:nvSpPr>
          <p:spPr>
            <a:xfrm>
              <a:off x="7488660" y="2144099"/>
              <a:ext cx="7827636" cy="7827819"/>
            </a:xfrm>
            <a:custGeom>
              <a:avLst/>
              <a:gdLst>
                <a:gd name="connsiteX0" fmla="*/ 7253467 w 7827636"/>
                <a:gd name="connsiteY0" fmla="*/ 6100589 h 7827819"/>
                <a:gd name="connsiteX1" fmla="*/ 6100242 w 7827636"/>
                <a:gd name="connsiteY1" fmla="*/ 7253475 h 7827819"/>
                <a:gd name="connsiteX2" fmla="*/ 4798851 w 7827636"/>
                <a:gd name="connsiteY2" fmla="*/ 7493471 h 7827819"/>
                <a:gd name="connsiteX3" fmla="*/ 581781 w 7827636"/>
                <a:gd name="connsiteY3" fmla="*/ 7317811 h 7827819"/>
                <a:gd name="connsiteX4" fmla="*/ 510008 w 7827636"/>
                <a:gd name="connsiteY4" fmla="*/ 7246038 h 7827819"/>
                <a:gd name="connsiteX5" fmla="*/ 334348 w 7827636"/>
                <a:gd name="connsiteY5" fmla="*/ 3028968 h 7827819"/>
                <a:gd name="connsiteX6" fmla="*/ 573894 w 7827636"/>
                <a:gd name="connsiteY6" fmla="*/ 1727014 h 7827819"/>
                <a:gd name="connsiteX7" fmla="*/ 1726555 w 7827636"/>
                <a:gd name="connsiteY7" fmla="*/ 573564 h 7827819"/>
                <a:gd name="connsiteX8" fmla="*/ 3028622 w 7827636"/>
                <a:gd name="connsiteY8" fmla="*/ 333117 h 7827819"/>
                <a:gd name="connsiteX9" fmla="*/ 7245692 w 7827636"/>
                <a:gd name="connsiteY9" fmla="*/ 510241 h 7827819"/>
                <a:gd name="connsiteX10" fmla="*/ 7317466 w 7827636"/>
                <a:gd name="connsiteY10" fmla="*/ 582015 h 7827819"/>
                <a:gd name="connsiteX11" fmla="*/ 7493914 w 7827636"/>
                <a:gd name="connsiteY11" fmla="*/ 4798409 h 7827819"/>
                <a:gd name="connsiteX12" fmla="*/ 7253467 w 7827636"/>
                <a:gd name="connsiteY12" fmla="*/ 6100589 h 78278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827636" h="7827819">
                  <a:moveTo>
                    <a:pt x="7253467" y="6100589"/>
                  </a:moveTo>
                  <a:cubicBezTo>
                    <a:pt x="7145186" y="6686721"/>
                    <a:pt x="6686488" y="7145420"/>
                    <a:pt x="6100242" y="7253475"/>
                  </a:cubicBezTo>
                  <a:lnTo>
                    <a:pt x="4798851" y="7493471"/>
                  </a:lnTo>
                  <a:cubicBezTo>
                    <a:pt x="2275956" y="7970310"/>
                    <a:pt x="1309546" y="7958930"/>
                    <a:pt x="581781" y="7317811"/>
                  </a:cubicBezTo>
                  <a:cubicBezTo>
                    <a:pt x="556430" y="7295502"/>
                    <a:pt x="532317" y="7271277"/>
                    <a:pt x="510008" y="7246038"/>
                  </a:cubicBezTo>
                  <a:cubicBezTo>
                    <a:pt x="-131110" y="6518273"/>
                    <a:pt x="-142491" y="5551864"/>
                    <a:pt x="334348" y="3028968"/>
                  </a:cubicBezTo>
                  <a:lnTo>
                    <a:pt x="573894" y="1727014"/>
                  </a:lnTo>
                  <a:cubicBezTo>
                    <a:pt x="681836" y="1140768"/>
                    <a:pt x="1140309" y="681845"/>
                    <a:pt x="1726555" y="573564"/>
                  </a:cubicBezTo>
                  <a:lnTo>
                    <a:pt x="3028622" y="333117"/>
                  </a:lnTo>
                  <a:cubicBezTo>
                    <a:pt x="5551517" y="-142257"/>
                    <a:pt x="6518040" y="-130877"/>
                    <a:pt x="7245692" y="510241"/>
                  </a:cubicBezTo>
                  <a:cubicBezTo>
                    <a:pt x="7271044" y="532551"/>
                    <a:pt x="7295156" y="556776"/>
                    <a:pt x="7317466" y="582015"/>
                  </a:cubicBezTo>
                  <a:cubicBezTo>
                    <a:pt x="7958696" y="1309667"/>
                    <a:pt x="7969964" y="2276189"/>
                    <a:pt x="7493914" y="4798409"/>
                  </a:cubicBezTo>
                  <a:lnTo>
                    <a:pt x="7253467" y="6100589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 11">
              <a:extLst>
                <a:ext uri="{FF2B5EF4-FFF2-40B4-BE49-F238E27FC236}">
                  <a16:creationId xmlns:a16="http://schemas.microsoft.com/office/drawing/2014/main" id="{AE99A89A-F70A-ACA9-27BC-4D76876BBF09}"/>
                </a:ext>
              </a:extLst>
            </p:cNvPr>
            <p:cNvSpPr/>
            <p:nvPr/>
          </p:nvSpPr>
          <p:spPr>
            <a:xfrm>
              <a:off x="8536521" y="3192182"/>
              <a:ext cx="5731662" cy="5731695"/>
            </a:xfrm>
            <a:custGeom>
              <a:avLst/>
              <a:gdLst>
                <a:gd name="connsiteX0" fmla="*/ 5311196 w 5731662"/>
                <a:gd name="connsiteY0" fmla="*/ 4466935 h 5731695"/>
                <a:gd name="connsiteX1" fmla="*/ 4466813 w 5731662"/>
                <a:gd name="connsiteY1" fmla="*/ 5311094 h 5731695"/>
                <a:gd name="connsiteX2" fmla="*/ 3513924 w 5731662"/>
                <a:gd name="connsiteY2" fmla="*/ 5486866 h 5731695"/>
                <a:gd name="connsiteX3" fmla="*/ 426078 w 5731662"/>
                <a:gd name="connsiteY3" fmla="*/ 5358191 h 5731695"/>
                <a:gd name="connsiteX4" fmla="*/ 373459 w 5731662"/>
                <a:gd name="connsiteY4" fmla="*/ 5305572 h 5731695"/>
                <a:gd name="connsiteX5" fmla="*/ 244785 w 5731662"/>
                <a:gd name="connsiteY5" fmla="*/ 2217726 h 5731695"/>
                <a:gd name="connsiteX6" fmla="*/ 420219 w 5731662"/>
                <a:gd name="connsiteY6" fmla="*/ 1264387 h 5731695"/>
                <a:gd name="connsiteX7" fmla="*/ 1264264 w 5731662"/>
                <a:gd name="connsiteY7" fmla="*/ 419891 h 5731695"/>
                <a:gd name="connsiteX8" fmla="*/ 2217603 w 5731662"/>
                <a:gd name="connsiteY8" fmla="*/ 243894 h 5731695"/>
                <a:gd name="connsiteX9" fmla="*/ 5305449 w 5731662"/>
                <a:gd name="connsiteY9" fmla="*/ 373582 h 5731695"/>
                <a:gd name="connsiteX10" fmla="*/ 5358068 w 5731662"/>
                <a:gd name="connsiteY10" fmla="*/ 426201 h 5731695"/>
                <a:gd name="connsiteX11" fmla="*/ 5487306 w 5731662"/>
                <a:gd name="connsiteY11" fmla="*/ 3513484 h 5731695"/>
                <a:gd name="connsiteX12" fmla="*/ 5311196 w 5731662"/>
                <a:gd name="connsiteY12" fmla="*/ 4466935 h 57316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731662" h="5731695">
                  <a:moveTo>
                    <a:pt x="5311196" y="4466935"/>
                  </a:moveTo>
                  <a:cubicBezTo>
                    <a:pt x="5231985" y="4896113"/>
                    <a:pt x="4896102" y="5231996"/>
                    <a:pt x="4466813" y="5311094"/>
                  </a:cubicBezTo>
                  <a:lnTo>
                    <a:pt x="3513924" y="5486866"/>
                  </a:lnTo>
                  <a:cubicBezTo>
                    <a:pt x="1666625" y="5836044"/>
                    <a:pt x="958916" y="5827706"/>
                    <a:pt x="426078" y="5358191"/>
                  </a:cubicBezTo>
                  <a:cubicBezTo>
                    <a:pt x="407487" y="5341854"/>
                    <a:pt x="389797" y="5324164"/>
                    <a:pt x="373459" y="5305572"/>
                  </a:cubicBezTo>
                  <a:cubicBezTo>
                    <a:pt x="-96056" y="4772734"/>
                    <a:pt x="-104281" y="4065025"/>
                    <a:pt x="244785" y="2217726"/>
                  </a:cubicBezTo>
                  <a:lnTo>
                    <a:pt x="420219" y="1264387"/>
                  </a:lnTo>
                  <a:cubicBezTo>
                    <a:pt x="499204" y="835097"/>
                    <a:pt x="834974" y="499102"/>
                    <a:pt x="1264264" y="419891"/>
                  </a:cubicBezTo>
                  <a:lnTo>
                    <a:pt x="2217603" y="243894"/>
                  </a:lnTo>
                  <a:cubicBezTo>
                    <a:pt x="4064902" y="-104158"/>
                    <a:pt x="4772611" y="-95820"/>
                    <a:pt x="5305449" y="373582"/>
                  </a:cubicBezTo>
                  <a:cubicBezTo>
                    <a:pt x="5324040" y="389920"/>
                    <a:pt x="5341730" y="407610"/>
                    <a:pt x="5358068" y="426201"/>
                  </a:cubicBezTo>
                  <a:cubicBezTo>
                    <a:pt x="5827583" y="959039"/>
                    <a:pt x="5835921" y="1666748"/>
                    <a:pt x="5487306" y="3513484"/>
                  </a:cubicBezTo>
                  <a:lnTo>
                    <a:pt x="5311196" y="446693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 12">
              <a:extLst>
                <a:ext uri="{FF2B5EF4-FFF2-40B4-BE49-F238E27FC236}">
                  <a16:creationId xmlns:a16="http://schemas.microsoft.com/office/drawing/2014/main" id="{FE59F573-1D9C-A531-3C5E-EB2FC7E0093E}"/>
                </a:ext>
              </a:extLst>
            </p:cNvPr>
            <p:cNvSpPr/>
            <p:nvPr/>
          </p:nvSpPr>
          <p:spPr>
            <a:xfrm>
              <a:off x="9517808" y="4173373"/>
              <a:ext cx="3768892" cy="3768834"/>
            </a:xfrm>
            <a:custGeom>
              <a:avLst/>
              <a:gdLst>
                <a:gd name="connsiteX0" fmla="*/ 3492398 w 3768892"/>
                <a:gd name="connsiteY0" fmla="*/ 2937358 h 3768834"/>
                <a:gd name="connsiteX1" fmla="*/ 2937138 w 3768892"/>
                <a:gd name="connsiteY1" fmla="*/ 3492393 h 3768834"/>
                <a:gd name="connsiteX2" fmla="*/ 2310555 w 3768892"/>
                <a:gd name="connsiteY2" fmla="*/ 3607885 h 3768834"/>
                <a:gd name="connsiteX3" fmla="*/ 280160 w 3768892"/>
                <a:gd name="connsiteY3" fmla="*/ 3523266 h 3768834"/>
                <a:gd name="connsiteX4" fmla="*/ 245568 w 3768892"/>
                <a:gd name="connsiteY4" fmla="*/ 3488675 h 3768834"/>
                <a:gd name="connsiteX5" fmla="*/ 160950 w 3768892"/>
                <a:gd name="connsiteY5" fmla="*/ 1458280 h 3768834"/>
                <a:gd name="connsiteX6" fmla="*/ 276329 w 3768892"/>
                <a:gd name="connsiteY6" fmla="*/ 831471 h 3768834"/>
                <a:gd name="connsiteX7" fmla="*/ 831363 w 3768892"/>
                <a:gd name="connsiteY7" fmla="*/ 276098 h 3768834"/>
                <a:gd name="connsiteX8" fmla="*/ 1458285 w 3768892"/>
                <a:gd name="connsiteY8" fmla="*/ 160382 h 3768834"/>
                <a:gd name="connsiteX9" fmla="*/ 3488680 w 3768892"/>
                <a:gd name="connsiteY9" fmla="*/ 245676 h 3768834"/>
                <a:gd name="connsiteX10" fmla="*/ 3523271 w 3768892"/>
                <a:gd name="connsiteY10" fmla="*/ 280267 h 3768834"/>
                <a:gd name="connsiteX11" fmla="*/ 3608227 w 3768892"/>
                <a:gd name="connsiteY11" fmla="*/ 2310325 h 3768834"/>
                <a:gd name="connsiteX12" fmla="*/ 3492398 w 3768892"/>
                <a:gd name="connsiteY12" fmla="*/ 2937245 h 3768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768892" h="3768834">
                  <a:moveTo>
                    <a:pt x="3492398" y="2937358"/>
                  </a:moveTo>
                  <a:cubicBezTo>
                    <a:pt x="3440230" y="3219608"/>
                    <a:pt x="3219388" y="3440450"/>
                    <a:pt x="2937138" y="3492393"/>
                  </a:cubicBezTo>
                  <a:lnTo>
                    <a:pt x="2310555" y="3607885"/>
                  </a:lnTo>
                  <a:cubicBezTo>
                    <a:pt x="1095923" y="3837402"/>
                    <a:pt x="630577" y="3831994"/>
                    <a:pt x="280160" y="3523266"/>
                  </a:cubicBezTo>
                  <a:cubicBezTo>
                    <a:pt x="267991" y="3512562"/>
                    <a:pt x="256273" y="3500844"/>
                    <a:pt x="245568" y="3488675"/>
                  </a:cubicBezTo>
                  <a:cubicBezTo>
                    <a:pt x="-63160" y="3138257"/>
                    <a:pt x="-68568" y="2672911"/>
                    <a:pt x="160950" y="1458280"/>
                  </a:cubicBezTo>
                  <a:lnTo>
                    <a:pt x="276329" y="831471"/>
                  </a:lnTo>
                  <a:cubicBezTo>
                    <a:pt x="328271" y="549221"/>
                    <a:pt x="549114" y="328267"/>
                    <a:pt x="831363" y="276098"/>
                  </a:cubicBezTo>
                  <a:lnTo>
                    <a:pt x="1458285" y="160382"/>
                  </a:lnTo>
                  <a:cubicBezTo>
                    <a:pt x="2672916" y="-68460"/>
                    <a:pt x="3138262" y="-63052"/>
                    <a:pt x="3488680" y="245676"/>
                  </a:cubicBezTo>
                  <a:cubicBezTo>
                    <a:pt x="3500849" y="256380"/>
                    <a:pt x="3512454" y="268098"/>
                    <a:pt x="3523271" y="280267"/>
                  </a:cubicBezTo>
                  <a:cubicBezTo>
                    <a:pt x="3831999" y="630685"/>
                    <a:pt x="3837407" y="1095918"/>
                    <a:pt x="3608227" y="2310325"/>
                  </a:cubicBezTo>
                  <a:lnTo>
                    <a:pt x="3492398" y="2937245"/>
                  </a:lnTo>
                  <a:close/>
                </a:path>
              </a:pathLst>
            </a:custGeom>
            <a:noFill/>
            <a:ln w="11260" cap="flat">
              <a:solidFill>
                <a:schemeClr val="accent4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021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7A49E3C-773C-C018-3E2C-04DEA7CF246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 descr="A black and grey logo&#10;&#10;Description automatically generated">
            <a:extLst>
              <a:ext uri="{FF2B5EF4-FFF2-40B4-BE49-F238E27FC236}">
                <a16:creationId xmlns:a16="http://schemas.microsoft.com/office/drawing/2014/main" id="{4394596E-C53B-9BD3-AC17-B48BE415541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C64350-BE96-3FF6-1A77-523E5B0E58B9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E7661F-C887-145B-EAA0-7C92E6A224A3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E274FAE2-E422-8842-D1E6-2391BAA4DF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B14F55FB-D38E-DC9C-CA6E-03289B82D1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2CE51151-4D96-A593-44C5-E989AF7C510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974EE2DD-1040-A255-379E-3766A1BC1F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CBCE929F-BE05-951A-BBEF-756B6E9AFC1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56E23CA7-68B2-E7D1-0A6D-238681EEE9C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EDDA26FB-7919-CA3F-080E-CF13E82B89D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D783D7BE-B4C2-29F5-9A1B-255A74AE2DA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34" name="Text Placeholder 12">
            <a:extLst>
              <a:ext uri="{FF2B5EF4-FFF2-40B4-BE49-F238E27FC236}">
                <a16:creationId xmlns:a16="http://schemas.microsoft.com/office/drawing/2014/main" id="{8C42EF3F-EB07-8960-8C6E-3F28934A2C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22E55DF9-73C1-4ED5-9C72-0D7B7FCC2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986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B300D2-93CF-FD8E-ED0A-754D527CEFC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87D0058A-94CD-1473-3A3E-49E44FE0E1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85853EEE-D752-959F-FA0B-1EEA758F29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6C065A32-D106-5245-394B-5B3F1E2C8F3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8C70768E-7C0B-72F4-60D0-CA3356D672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81ACC0A-C5EF-429D-CCDC-E9B0D213D57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542F7FA8-9DF4-B317-4BF1-47D940A3094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4023C57A-F636-1983-6B2E-AC66B48557E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C8864029-0C96-42D7-5D10-894A5DD730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D38786DF-1E42-5A33-5ABA-B45B72F8ACF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38008C81-6B29-4E8D-AFAB-D58FD6294928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6712B7C4-654A-3547-E79F-B94A4F6037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61570A3-826D-0A39-4BA8-9062AA1A3C37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EA31AC3-89A6-94C8-417C-310B52350C5C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4656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4686336-B2DB-AB0A-CB6B-A14306274F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124027-A774-A1EC-627B-70A6CEF003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2101E222-3217-AA6D-E9F7-C39FB4FC08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4" name="Text Placeholder 5">
            <a:extLst>
              <a:ext uri="{FF2B5EF4-FFF2-40B4-BE49-F238E27FC236}">
                <a16:creationId xmlns:a16="http://schemas.microsoft.com/office/drawing/2014/main" id="{C044CAF0-12B9-3E77-66D8-FEC77430F29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4819B249-9CEA-0C01-684F-51C007EEA80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3A88C0B8-9B13-BB18-D64B-FB03E1D83E5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27878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6042D234-77F2-127D-5865-96DEDD703FB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27877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1" name="Text Placeholder 12">
            <a:extLst>
              <a:ext uri="{FF2B5EF4-FFF2-40B4-BE49-F238E27FC236}">
                <a16:creationId xmlns:a16="http://schemas.microsoft.com/office/drawing/2014/main" id="{F81223DA-9CA0-7055-6FB9-27AC9DD22B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2" name="Text Placeholder 12">
            <a:extLst>
              <a:ext uri="{FF2B5EF4-FFF2-40B4-BE49-F238E27FC236}">
                <a16:creationId xmlns:a16="http://schemas.microsoft.com/office/drawing/2014/main" id="{65B5CCA8-F724-0E79-B275-717E975B970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98A296D0-1218-A5BB-8534-EDC1516BD7F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D7738763-6631-4DE7-AAB3-3569805F7397}" type="slidenum">
              <a:rPr lang="en-US" smtClean="0"/>
              <a:t>‹#›</a:t>
            </a:fld>
            <a:endParaRPr lang="en-US"/>
          </a:p>
        </p:txBody>
      </p:sp>
      <p:pic>
        <p:nvPicPr>
          <p:cNvPr id="24" name="Picture 23" descr="A black and grey logo&#10;&#10;Description automatically generated">
            <a:extLst>
              <a:ext uri="{FF2B5EF4-FFF2-40B4-BE49-F238E27FC236}">
                <a16:creationId xmlns:a16="http://schemas.microsoft.com/office/drawing/2014/main" id="{56258327-4FA8-D7BB-48D4-F8E0EC441A0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0A742EF-0BFD-BC98-9933-AE4AC2F757C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95B2F2A-DEC3-5AE2-2462-914A3C51C7ED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4895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3087F7D-5C12-11AE-3EFE-33E1C5D206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 descr="A black and grey logo&#10;&#10;Description automatically generated">
            <a:extLst>
              <a:ext uri="{FF2B5EF4-FFF2-40B4-BE49-F238E27FC236}">
                <a16:creationId xmlns:a16="http://schemas.microsoft.com/office/drawing/2014/main" id="{B47D5971-BCEC-7D04-3F1B-F244D05426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33185" y="6516468"/>
            <a:ext cx="525518" cy="152849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9CC28CA-7498-77E0-2181-A6B9914AC19D}"/>
              </a:ext>
            </a:extLst>
          </p:cNvPr>
          <p:cNvCxnSpPr/>
          <p:nvPr userDrawn="1"/>
        </p:nvCxnSpPr>
        <p:spPr>
          <a:xfrm>
            <a:off x="9333185" y="6348246"/>
            <a:ext cx="2858815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490DD1F-8E59-D5D8-EFE8-6A64199A33C7}"/>
              </a:ext>
            </a:extLst>
          </p:cNvPr>
          <p:cNvCxnSpPr>
            <a:cxnSpLocks/>
          </p:cNvCxnSpPr>
          <p:nvPr userDrawn="1"/>
        </p:nvCxnSpPr>
        <p:spPr>
          <a:xfrm>
            <a:off x="0" y="6348246"/>
            <a:ext cx="5097516" cy="0"/>
          </a:xfrm>
          <a:prstGeom prst="line">
            <a:avLst/>
          </a:prstGeom>
          <a:ln w="12700">
            <a:solidFill>
              <a:srgbClr val="2C2C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Graphic 23">
            <a:extLst>
              <a:ext uri="{FF2B5EF4-FFF2-40B4-BE49-F238E27FC236}">
                <a16:creationId xmlns:a16="http://schemas.microsoft.com/office/drawing/2014/main" id="{6211B033-4BED-F76F-2D78-2119CEB7A5C4}"/>
              </a:ext>
            </a:extLst>
          </p:cNvPr>
          <p:cNvSpPr/>
          <p:nvPr userDrawn="1"/>
        </p:nvSpPr>
        <p:spPr>
          <a:xfrm>
            <a:off x="8263032" y="-460426"/>
            <a:ext cx="4409595" cy="4409591"/>
          </a:xfrm>
          <a:custGeom>
            <a:avLst/>
            <a:gdLst>
              <a:gd name="connsiteX0" fmla="*/ 2005343 w 2145176"/>
              <a:gd name="connsiteY0" fmla="*/ 159490 h 2145174"/>
              <a:gd name="connsiteX1" fmla="*/ 1985684 w 2145176"/>
              <a:gd name="connsiteY1" fmla="*/ 139832 h 2145174"/>
              <a:gd name="connsiteX2" fmla="*/ 830006 w 2145176"/>
              <a:gd name="connsiteY2" fmla="*/ 91302 h 2145174"/>
              <a:gd name="connsiteX3" fmla="*/ 473207 w 2145176"/>
              <a:gd name="connsiteY3" fmla="*/ 157211 h 2145174"/>
              <a:gd name="connsiteX4" fmla="*/ 157340 w 2145176"/>
              <a:gd name="connsiteY4" fmla="*/ 473268 h 2145174"/>
              <a:gd name="connsiteX5" fmla="*/ 91622 w 2145176"/>
              <a:gd name="connsiteY5" fmla="*/ 829972 h 2145174"/>
              <a:gd name="connsiteX6" fmla="*/ 139771 w 2145176"/>
              <a:gd name="connsiteY6" fmla="*/ 1985745 h 2145174"/>
              <a:gd name="connsiteX7" fmla="*/ 159430 w 2145176"/>
              <a:gd name="connsiteY7" fmla="*/ 2005403 h 2145174"/>
              <a:gd name="connsiteX8" fmla="*/ 1315108 w 2145176"/>
              <a:gd name="connsiteY8" fmla="*/ 2053553 h 2145174"/>
              <a:gd name="connsiteX9" fmla="*/ 1671716 w 2145176"/>
              <a:gd name="connsiteY9" fmla="*/ 1987834 h 2145174"/>
              <a:gd name="connsiteX10" fmla="*/ 1987773 w 2145176"/>
              <a:gd name="connsiteY10" fmla="*/ 1671872 h 2145174"/>
              <a:gd name="connsiteX11" fmla="*/ 2053682 w 2145176"/>
              <a:gd name="connsiteY11" fmla="*/ 1314978 h 2145174"/>
              <a:gd name="connsiteX12" fmla="*/ 2005343 w 2145176"/>
              <a:gd name="connsiteY12" fmla="*/ 159490 h 2145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145176" h="2145174">
                <a:moveTo>
                  <a:pt x="2005343" y="159490"/>
                </a:moveTo>
                <a:cubicBezTo>
                  <a:pt x="1999265" y="152557"/>
                  <a:pt x="1992617" y="145910"/>
                  <a:pt x="1985684" y="139832"/>
                </a:cubicBezTo>
                <a:cubicBezTo>
                  <a:pt x="1786249" y="-35861"/>
                  <a:pt x="1521381" y="-38995"/>
                  <a:pt x="830006" y="91302"/>
                </a:cubicBezTo>
                <a:lnTo>
                  <a:pt x="473207" y="157211"/>
                </a:lnTo>
                <a:cubicBezTo>
                  <a:pt x="312520" y="186841"/>
                  <a:pt x="186876" y="312580"/>
                  <a:pt x="157340" y="473268"/>
                </a:cubicBezTo>
                <a:lnTo>
                  <a:pt x="91622" y="829972"/>
                </a:lnTo>
                <a:cubicBezTo>
                  <a:pt x="-39056" y="1521441"/>
                  <a:pt x="-35922" y="1786310"/>
                  <a:pt x="139771" y="1985745"/>
                </a:cubicBezTo>
                <a:cubicBezTo>
                  <a:pt x="145849" y="1992677"/>
                  <a:pt x="152497" y="1999325"/>
                  <a:pt x="159430" y="2005403"/>
                </a:cubicBezTo>
                <a:cubicBezTo>
                  <a:pt x="358865" y="2181096"/>
                  <a:pt x="623733" y="2184230"/>
                  <a:pt x="1315108" y="2053553"/>
                </a:cubicBezTo>
                <a:lnTo>
                  <a:pt x="1671716" y="1987834"/>
                </a:lnTo>
                <a:cubicBezTo>
                  <a:pt x="1832404" y="1958204"/>
                  <a:pt x="1958048" y="1832560"/>
                  <a:pt x="1987773" y="1671872"/>
                </a:cubicBezTo>
                <a:lnTo>
                  <a:pt x="2053682" y="1314978"/>
                </a:lnTo>
                <a:cubicBezTo>
                  <a:pt x="2184169" y="623794"/>
                  <a:pt x="2181130" y="358925"/>
                  <a:pt x="2005343" y="159490"/>
                </a:cubicBez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 w="948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9A01E311-7655-3148-63FA-CA6F0A6EC4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0444" y="936379"/>
            <a:ext cx="9419330" cy="109068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Page title</a:t>
            </a:r>
            <a:endParaRPr lang="en-US"/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E975810D-FAC9-8B77-B567-BD9F5C8E446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10444" y="1992221"/>
            <a:ext cx="4044647" cy="66055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6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Sed</a:t>
            </a:r>
            <a:r>
              <a:rPr lang="en-GB"/>
              <a:t> pulvinar </a:t>
            </a:r>
            <a:r>
              <a:rPr lang="en-GB" err="1"/>
              <a:t>arcu</a:t>
            </a:r>
            <a:r>
              <a:rPr lang="en-GB"/>
              <a:t> lacinia.</a:t>
            </a:r>
            <a:endParaRPr lang="en-US"/>
          </a:p>
        </p:txBody>
      </p:sp>
      <p:sp>
        <p:nvSpPr>
          <p:cNvPr id="23" name="Text Placeholder 5">
            <a:extLst>
              <a:ext uri="{FF2B5EF4-FFF2-40B4-BE49-F238E27FC236}">
                <a16:creationId xmlns:a16="http://schemas.microsoft.com/office/drawing/2014/main" id="{6B1EF4EA-0349-22F4-8777-FE04371EE7B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10444" y="2954239"/>
            <a:ext cx="4282636" cy="40011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C2C2C"/>
                </a:solidFill>
                <a:latin typeface="Ambit" pitchFamily="2" charset="77"/>
              </a:defRPr>
            </a:lvl1pPr>
          </a:lstStyle>
          <a:p>
            <a:pPr lvl="0"/>
            <a:r>
              <a:rPr lang="en-GB"/>
              <a:t>Lorem ipsum</a:t>
            </a:r>
            <a:endParaRPr lang="en-US"/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89BF4853-C651-C7D7-2336-C23A411B89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10443" y="3429001"/>
            <a:ext cx="4409595" cy="240949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1500"/>
              </a:lnSpc>
              <a:buNone/>
              <a:defRPr sz="1200" b="0" i="0">
                <a:solidFill>
                  <a:srgbClr val="2C2C2C"/>
                </a:solidFill>
                <a:latin typeface="Ambit Light" pitchFamily="2" charset="77"/>
              </a:defRPr>
            </a:lvl1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.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mollis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ante a </a:t>
            </a:r>
            <a:r>
              <a:rPr lang="en-GB" err="1"/>
              <a:t>placerat</a:t>
            </a:r>
            <a:r>
              <a:rPr lang="en-GB"/>
              <a:t>. Proin </a:t>
            </a:r>
            <a:r>
              <a:rPr lang="en-GB" err="1"/>
              <a:t>ultrices</a:t>
            </a:r>
            <a:r>
              <a:rPr lang="en-GB"/>
              <a:t> </a:t>
            </a:r>
            <a:r>
              <a:rPr lang="en-GB" err="1"/>
              <a:t>sapien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. Nam cursus </a:t>
            </a:r>
            <a:r>
              <a:rPr lang="en-GB" err="1"/>
              <a:t>sem</a:t>
            </a:r>
            <a:r>
              <a:rPr lang="en-GB"/>
              <a:t> ac </a:t>
            </a:r>
            <a:r>
              <a:rPr lang="en-GB" err="1"/>
              <a:t>urna</a:t>
            </a:r>
            <a:r>
              <a:rPr lang="en-GB"/>
              <a:t> convallis,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ultricies</a:t>
            </a:r>
            <a:r>
              <a:rPr lang="en-GB"/>
              <a:t> </a:t>
            </a:r>
            <a:r>
              <a:rPr lang="en-GB" err="1"/>
              <a:t>lacus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. </a:t>
            </a:r>
            <a:r>
              <a:rPr lang="en-GB" err="1"/>
              <a:t>Vivamus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 </a:t>
            </a:r>
            <a:r>
              <a:rPr lang="en-GB" err="1"/>
              <a:t>posuere</a:t>
            </a:r>
            <a:r>
              <a:rPr lang="en-GB"/>
              <a:t> ipsum. </a:t>
            </a:r>
            <a:r>
              <a:rPr lang="en-GB" err="1"/>
              <a:t>Fusce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 </a:t>
            </a:r>
            <a:r>
              <a:rPr lang="en-GB" err="1"/>
              <a:t>leo</a:t>
            </a:r>
            <a:r>
              <a:rPr lang="en-GB"/>
              <a:t>.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ligula </a:t>
            </a:r>
            <a:r>
              <a:rPr lang="en-GB" err="1"/>
              <a:t>commodo</a:t>
            </a:r>
            <a:r>
              <a:rPr lang="en-GB"/>
              <a:t>,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vitae, </a:t>
            </a:r>
            <a:r>
              <a:rPr lang="en-GB" err="1"/>
              <a:t>venenatis</a:t>
            </a:r>
            <a:r>
              <a:rPr lang="en-GB"/>
              <a:t> </a:t>
            </a:r>
            <a:r>
              <a:rPr lang="en-GB" err="1"/>
              <a:t>orci</a:t>
            </a:r>
            <a:r>
              <a:rPr lang="en-GB"/>
              <a:t>. Donec </a:t>
            </a:r>
            <a:r>
              <a:rPr lang="en-GB" err="1"/>
              <a:t>tortor</a:t>
            </a:r>
            <a:r>
              <a:rPr lang="en-GB"/>
              <a:t> </a:t>
            </a:r>
            <a:r>
              <a:rPr lang="en-GB" err="1"/>
              <a:t>est</a:t>
            </a:r>
            <a:r>
              <a:rPr lang="en-GB"/>
              <a:t>, </a:t>
            </a:r>
            <a:r>
              <a:rPr lang="en-GB" err="1"/>
              <a:t>tristique</a:t>
            </a:r>
            <a:r>
              <a:rPr lang="en-GB"/>
              <a:t>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eget</a:t>
            </a:r>
            <a:r>
              <a:rPr lang="en-GB"/>
              <a:t>,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Ut </a:t>
            </a:r>
            <a:r>
              <a:rPr lang="en-GB" err="1"/>
              <a:t>vehicula</a:t>
            </a:r>
            <a:r>
              <a:rPr lang="en-GB"/>
              <a:t> </a:t>
            </a:r>
            <a:r>
              <a:rPr lang="en-GB" err="1"/>
              <a:t>mattis</a:t>
            </a:r>
            <a:r>
              <a:rPr lang="en-GB"/>
              <a:t> </a:t>
            </a:r>
            <a:r>
              <a:rPr lang="en-GB" err="1"/>
              <a:t>neque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placerat</a:t>
            </a:r>
            <a:r>
              <a:rPr lang="en-GB"/>
              <a:t>. </a:t>
            </a:r>
            <a:r>
              <a:rPr lang="en-GB" err="1"/>
              <a:t>Aliquam</a:t>
            </a:r>
            <a:r>
              <a:rPr lang="en-GB"/>
              <a:t> non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accumsan</a:t>
            </a:r>
            <a:r>
              <a:rPr lang="en-GB"/>
              <a:t>, </a:t>
            </a:r>
            <a:r>
              <a:rPr lang="en-GB" err="1"/>
              <a:t>sagittis</a:t>
            </a:r>
            <a:r>
              <a:rPr lang="en-GB"/>
              <a:t> eros at, </a:t>
            </a:r>
            <a:r>
              <a:rPr lang="en-GB" err="1"/>
              <a:t>venenatis</a:t>
            </a:r>
            <a:r>
              <a:rPr lang="en-GB"/>
              <a:t> mi. </a:t>
            </a:r>
            <a:r>
              <a:rPr lang="en-GB" err="1"/>
              <a:t>Phasellus</a:t>
            </a:r>
            <a:r>
              <a:rPr lang="en-GB"/>
              <a:t> </a:t>
            </a:r>
            <a:r>
              <a:rPr lang="en-GB" err="1"/>
              <a:t>quam</a:t>
            </a:r>
            <a:r>
              <a:rPr lang="en-GB"/>
              <a:t> </a:t>
            </a:r>
            <a:r>
              <a:rPr lang="en-GB" err="1"/>
              <a:t>justo</a:t>
            </a:r>
            <a:r>
              <a:rPr lang="en-GB"/>
              <a:t>, lacinia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imperdiet</a:t>
            </a:r>
            <a:r>
              <a:rPr lang="en-GB"/>
              <a:t> ac, </a:t>
            </a:r>
            <a:r>
              <a:rPr lang="en-GB" err="1"/>
              <a:t>sollicitudin</a:t>
            </a:r>
            <a:r>
              <a:rPr lang="en-GB"/>
              <a:t> et </a:t>
            </a:r>
            <a:r>
              <a:rPr lang="en-GB" err="1"/>
              <a:t>tellus</a:t>
            </a:r>
            <a:r>
              <a:rPr lang="en-GB"/>
              <a:t>. </a:t>
            </a:r>
            <a:r>
              <a:rPr lang="en-GB" err="1"/>
              <a:t>Curabitur</a:t>
            </a:r>
            <a:r>
              <a:rPr lang="en-GB"/>
              <a:t> ac </a:t>
            </a:r>
            <a:r>
              <a:rPr lang="en-GB" err="1"/>
              <a:t>justo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,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  <a:r>
              <a:rPr lang="en-GB" err="1"/>
              <a:t>nec</a:t>
            </a:r>
            <a:r>
              <a:rPr lang="en-GB"/>
              <a:t>, </a:t>
            </a:r>
            <a:r>
              <a:rPr lang="en-GB" err="1"/>
              <a:t>egestas</a:t>
            </a:r>
            <a:r>
              <a:rPr lang="en-GB"/>
              <a:t> </a:t>
            </a:r>
            <a:r>
              <a:rPr lang="en-GB" err="1"/>
              <a:t>arcu</a:t>
            </a:r>
            <a:r>
              <a:rPr lang="en-GB"/>
              <a:t>. Duis pulvinar magna </a:t>
            </a:r>
            <a:r>
              <a:rPr lang="en-GB" err="1"/>
              <a:t>dolor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pharetra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congue</a:t>
            </a:r>
            <a:r>
              <a:rPr lang="en-GB"/>
              <a:t> </a:t>
            </a:r>
            <a:r>
              <a:rPr lang="en-GB" err="1"/>
              <a:t>quis</a:t>
            </a:r>
            <a:r>
              <a:rPr lang="en-GB"/>
              <a:t>. In </a:t>
            </a:r>
            <a:r>
              <a:rPr lang="en-GB" err="1"/>
              <a:t>laoreet</a:t>
            </a:r>
            <a:r>
              <a:rPr lang="en-GB"/>
              <a:t> </a:t>
            </a:r>
            <a:r>
              <a:rPr lang="en-GB" err="1"/>
              <a:t>metus</a:t>
            </a:r>
            <a:r>
              <a:rPr lang="en-GB"/>
              <a:t> at </a:t>
            </a:r>
            <a:r>
              <a:rPr lang="en-GB" err="1"/>
              <a:t>mauris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,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aliquam</a:t>
            </a:r>
            <a:r>
              <a:rPr lang="en-GB"/>
              <a:t> ante </a:t>
            </a:r>
            <a:r>
              <a:rPr lang="en-GB" err="1"/>
              <a:t>feugiat</a:t>
            </a:r>
            <a:r>
              <a:rPr lang="en-GB"/>
              <a:t>.</a:t>
            </a:r>
            <a:endParaRPr lang="en-US"/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54537BC3-E4EE-6794-88DD-22CDAB152EB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4527" y="426626"/>
            <a:ext cx="6273412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SECTION TITLE</a:t>
            </a:r>
            <a:endParaRPr lang="en-US"/>
          </a:p>
        </p:txBody>
      </p:sp>
      <p:sp>
        <p:nvSpPr>
          <p:cNvPr id="26" name="Text Placeholder 12">
            <a:extLst>
              <a:ext uri="{FF2B5EF4-FFF2-40B4-BE49-F238E27FC236}">
                <a16:creationId xmlns:a16="http://schemas.microsoft.com/office/drawing/2014/main" id="{F95AF666-24EC-3A7A-2A3D-FF01CD6248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4527" y="6490443"/>
            <a:ext cx="3678620" cy="2989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r>
              <a:rPr lang="en-GB"/>
              <a:t>PRESENTATION TITLE</a:t>
            </a:r>
            <a:endParaRPr lang="en-US"/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1E279E22-B53E-F06C-054F-53A1B78621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55090" y="6490443"/>
            <a:ext cx="542425" cy="29893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000" b="0" i="0">
                <a:latin typeface="Ambit Light" pitchFamily="2" charset="77"/>
              </a:defRPr>
            </a:lvl1pPr>
          </a:lstStyle>
          <a:p>
            <a:pPr lvl="0"/>
            <a:fld id="{86A3084D-A660-4085-AC67-E2BF25CE4E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24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slideLayout" Target="../slideLayouts/slideLayout50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slideLayout" Target="../slideLayouts/slideLayout49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4862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74" r:id="rId9"/>
    <p:sldLayoutId id="2147483675" r:id="rId10"/>
    <p:sldLayoutId id="2147483660" r:id="rId11"/>
    <p:sldLayoutId id="2147483676" r:id="rId12"/>
    <p:sldLayoutId id="2147483659" r:id="rId13"/>
    <p:sldLayoutId id="2147483661" r:id="rId14"/>
    <p:sldLayoutId id="2147483662" r:id="rId15"/>
    <p:sldLayoutId id="2147483663" r:id="rId16"/>
    <p:sldLayoutId id="2147483664" r:id="rId17"/>
    <p:sldLayoutId id="2147483666" r:id="rId18"/>
    <p:sldLayoutId id="2147483667" r:id="rId19"/>
    <p:sldLayoutId id="2147483668" r:id="rId20"/>
    <p:sldLayoutId id="2147483669" r:id="rId21"/>
    <p:sldLayoutId id="2147483671" r:id="rId22"/>
    <p:sldLayoutId id="2147483673" r:id="rId23"/>
    <p:sldLayoutId id="2147483677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73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  <p:sldLayoutId id="2147483701" r:id="rId22"/>
    <p:sldLayoutId id="2147483702" r:id="rId23"/>
    <p:sldLayoutId id="2147483703" r:id="rId24"/>
    <p:sldLayoutId id="2147483704" r:id="rId25"/>
    <p:sldLayoutId id="214748370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Relationship Id="rId9" Type="http://schemas.openxmlformats.org/officeDocument/2006/relationships/image" Target="../media/image28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33.jp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30.jpg"/><Relationship Id="rId9" Type="http://schemas.openxmlformats.org/officeDocument/2006/relationships/image" Target="../media/image35.png"/><Relationship Id="rId14" Type="http://schemas.openxmlformats.org/officeDocument/2006/relationships/hyperlink" Target="http://www.myhyke.com/gsf2024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yhyke.com/gsf202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40.png"/><Relationship Id="rId4" Type="http://schemas.openxmlformats.org/officeDocument/2006/relationships/hyperlink" Target="mailto:questions@letshyke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696E02-33E1-DE80-897E-797200C16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13F0A9FE-2743-0CC8-7F9A-1C9477D4A31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2000" b="1" dirty="0"/>
              <a:t>The Protection Score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92AE77B-593D-E300-69B0-F1AFE21FE2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94528" y="2424175"/>
            <a:ext cx="5116394" cy="2409492"/>
          </a:xfrm>
        </p:spPr>
        <p:txBody>
          <a:bodyPr/>
          <a:lstStyle/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A simple number from 1 to 999, shows how well protected you and your family are for the things that matter most.</a:t>
            </a:r>
          </a:p>
          <a:p>
            <a:pPr algn="l" fontAlgn="base">
              <a:lnSpc>
                <a:spcPct val="100000"/>
              </a:lnSpc>
            </a:pPr>
            <a:r>
              <a:rPr lang="en-US" sz="1600" b="0" i="0" dirty="0">
                <a:solidFill>
                  <a:srgbClr val="2C2C2C"/>
                </a:solidFill>
                <a:effectLst/>
                <a:latin typeface="Ambit" panose="00000500000000000000"/>
              </a:rPr>
              <a:t>Get personalized insights and actionable guidance, prioritized by importance, both now and over time as your life changes. HYKE helps you take control of your insurance and benefits journey.</a:t>
            </a:r>
          </a:p>
          <a:p>
            <a:endParaRPr lang="en-US" sz="18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FEE2DBC4-F0AC-CDD4-BEB7-847EA08ED38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/>
              <a:t>Decision Doc</a:t>
            </a: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8C8F94DC-E470-394B-6452-C06418CC0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739" y="532264"/>
            <a:ext cx="5546734" cy="63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D6628F3-16B8-6252-2DE1-F56F3B67D52B}"/>
              </a:ext>
            </a:extLst>
          </p:cNvPr>
          <p:cNvSpPr txBox="1">
            <a:spLocks/>
          </p:cNvSpPr>
          <p:nvPr/>
        </p:nvSpPr>
        <p:spPr>
          <a:xfrm>
            <a:off x="1336881" y="497180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~$1,300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savings per employee 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38469770-7E6A-CDA3-94C3-D5A373EF5CB0}"/>
              </a:ext>
            </a:extLst>
          </p:cNvPr>
          <p:cNvSpPr txBox="1">
            <a:spLocks/>
          </p:cNvSpPr>
          <p:nvPr/>
        </p:nvSpPr>
        <p:spPr>
          <a:xfrm>
            <a:off x="1336881" y="5379892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5-10 minutes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complete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AAC268FB-B89C-CBEC-D34A-9D1223F6A21F}"/>
              </a:ext>
            </a:extLst>
          </p:cNvPr>
          <p:cNvSpPr txBox="1">
            <a:spLocks/>
          </p:cNvSpPr>
          <p:nvPr/>
        </p:nvSpPr>
        <p:spPr>
          <a:xfrm>
            <a:off x="1336881" y="5828563"/>
            <a:ext cx="4374040" cy="366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4"/>
              </a:buClr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4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CBD"/>
              </a:buClr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information is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secure and confidential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FFCBD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Graphic 10" descr="Heart with pulse outline">
            <a:extLst>
              <a:ext uri="{FF2B5EF4-FFF2-40B4-BE49-F238E27FC236}">
                <a16:creationId xmlns:a16="http://schemas.microsoft.com/office/drawing/2014/main" id="{4BE9199F-66C7-87C2-C22C-7BC96C952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9901" y="5817677"/>
            <a:ext cx="366980" cy="366980"/>
          </a:xfrm>
          <a:prstGeom prst="rect">
            <a:avLst/>
          </a:prstGeom>
        </p:spPr>
      </p:pic>
      <p:pic>
        <p:nvPicPr>
          <p:cNvPr id="12" name="Graphic 11" descr="Clipboard Partially Checked outline">
            <a:extLst>
              <a:ext uri="{FF2B5EF4-FFF2-40B4-BE49-F238E27FC236}">
                <a16:creationId xmlns:a16="http://schemas.microsoft.com/office/drawing/2014/main" id="{666CEDE4-E6FF-70C3-16BC-BF02785AB7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69901" y="5355588"/>
            <a:ext cx="366980" cy="366980"/>
          </a:xfrm>
          <a:prstGeom prst="rect">
            <a:avLst/>
          </a:prstGeom>
        </p:spPr>
      </p:pic>
      <p:pic>
        <p:nvPicPr>
          <p:cNvPr id="13" name="Graphic 12" descr="Piggy Bank outline">
            <a:extLst>
              <a:ext uri="{FF2B5EF4-FFF2-40B4-BE49-F238E27FC236}">
                <a16:creationId xmlns:a16="http://schemas.microsoft.com/office/drawing/2014/main" id="{3FF6EA23-E830-8D87-8491-C02556CDBA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9901" y="4907913"/>
            <a:ext cx="366980" cy="366980"/>
          </a:xfrm>
          <a:prstGeom prst="rect">
            <a:avLst/>
          </a:prstGeom>
        </p:spPr>
      </p:pic>
      <p:sp>
        <p:nvSpPr>
          <p:cNvPr id="14" name="Text Placeholder 21">
            <a:extLst>
              <a:ext uri="{FF2B5EF4-FFF2-40B4-BE49-F238E27FC236}">
                <a16:creationId xmlns:a16="http://schemas.microsoft.com/office/drawing/2014/main" id="{D5FE8DC2-0C1E-01CD-5875-8BA2C905BCB5}"/>
              </a:ext>
            </a:extLst>
          </p:cNvPr>
          <p:cNvSpPr txBox="1">
            <a:spLocks/>
          </p:cNvSpPr>
          <p:nvPr/>
        </p:nvSpPr>
        <p:spPr>
          <a:xfrm>
            <a:off x="510444" y="4599926"/>
            <a:ext cx="4044647" cy="360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rgbClr val="2C2C2C"/>
                </a:solidFill>
                <a:latin typeface="Ambit Ligh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/>
              <a:t>Why Use Decision Doc?</a:t>
            </a:r>
          </a:p>
        </p:txBody>
      </p:sp>
    </p:spTree>
    <p:extLst>
      <p:ext uri="{BB962C8B-B14F-4D97-AF65-F5344CB8AC3E}">
        <p14:creationId xmlns:p14="http://schemas.microsoft.com/office/powerpoint/2010/main" val="23757736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2E6ACAD5-A0A3-9D9A-977D-8FB40A2EEA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52256"/>
            <a:ext cx="12192000" cy="3029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0686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37CB7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grpSp>
        <p:nvGrpSpPr>
          <p:cNvPr id="2" name="object 27">
            <a:extLst>
              <a:ext uri="{FF2B5EF4-FFF2-40B4-BE49-F238E27FC236}">
                <a16:creationId xmlns:a16="http://schemas.microsoft.com/office/drawing/2014/main" id="{E8455D2B-76F5-0E65-47A6-DF4748BC398F}"/>
              </a:ext>
            </a:extLst>
          </p:cNvPr>
          <p:cNvGrpSpPr/>
          <p:nvPr/>
        </p:nvGrpSpPr>
        <p:grpSpPr>
          <a:xfrm>
            <a:off x="6354102" y="275822"/>
            <a:ext cx="5382260" cy="3589020"/>
            <a:chOff x="1082039" y="5821679"/>
            <a:chExt cx="5382260" cy="3589020"/>
          </a:xfrm>
        </p:grpSpPr>
        <p:pic>
          <p:nvPicPr>
            <p:cNvPr id="3" name="object 28">
              <a:extLst>
                <a:ext uri="{FF2B5EF4-FFF2-40B4-BE49-F238E27FC236}">
                  <a16:creationId xmlns:a16="http://schemas.microsoft.com/office/drawing/2014/main" id="{5F2BB382-0717-76E2-7F32-62D95AEF45E8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2039" y="5821679"/>
              <a:ext cx="5382259" cy="3589019"/>
            </a:xfrm>
            <a:prstGeom prst="rect">
              <a:avLst/>
            </a:prstGeom>
          </p:spPr>
        </p:pic>
        <p:pic>
          <p:nvPicPr>
            <p:cNvPr id="4" name="object 29">
              <a:extLst>
                <a:ext uri="{FF2B5EF4-FFF2-40B4-BE49-F238E27FC236}">
                  <a16:creationId xmlns:a16="http://schemas.microsoft.com/office/drawing/2014/main" id="{665EEAAB-0E6D-39AB-5CEC-82352F295DA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49680" y="6050280"/>
              <a:ext cx="5059679" cy="3169919"/>
            </a:xfrm>
            <a:prstGeom prst="rect">
              <a:avLst/>
            </a:prstGeom>
          </p:spPr>
        </p:pic>
      </p:grpSp>
      <p:sp>
        <p:nvSpPr>
          <p:cNvPr id="5" name="object 2">
            <a:extLst>
              <a:ext uri="{FF2B5EF4-FFF2-40B4-BE49-F238E27FC236}">
                <a16:creationId xmlns:a16="http://schemas.microsoft.com/office/drawing/2014/main" id="{1ABB6A3D-DE00-782B-E4D7-42C2902FF538}"/>
              </a:ext>
            </a:extLst>
          </p:cNvPr>
          <p:cNvSpPr txBox="1">
            <a:spLocks/>
          </p:cNvSpPr>
          <p:nvPr/>
        </p:nvSpPr>
        <p:spPr>
          <a:xfrm>
            <a:off x="597607" y="639608"/>
            <a:ext cx="4079168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 Light" pitchFamily="2" charset="0"/>
                <a:cs typeface="Open Sans Light" pitchFamily="2" charset="0"/>
              </a:rPr>
              <a:t>Get Started Today</a:t>
            </a:r>
            <a:endParaRPr kumimoji="0" lang="en-US" sz="4000" b="0" i="0" u="none" strike="noStrike" kern="1200" cap="none" spc="-55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 Light" pitchFamily="2" charset="0"/>
              <a:cs typeface="Open Sans Light" pitchFamily="2" charset="0"/>
            </a:endParaRPr>
          </a:p>
        </p:txBody>
      </p:sp>
      <p:pic>
        <p:nvPicPr>
          <p:cNvPr id="7" name="object 4">
            <a:extLst>
              <a:ext uri="{FF2B5EF4-FFF2-40B4-BE49-F238E27FC236}">
                <a16:creationId xmlns:a16="http://schemas.microsoft.com/office/drawing/2014/main" id="{0E8C0574-C2CA-D29F-F9C0-C98C8B11439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80123" y="4731907"/>
            <a:ext cx="1228501" cy="599555"/>
          </a:xfrm>
          <a:prstGeom prst="rect">
            <a:avLst/>
          </a:prstGeom>
        </p:spPr>
      </p:pic>
      <p:pic>
        <p:nvPicPr>
          <p:cNvPr id="8" name="object 5">
            <a:extLst>
              <a:ext uri="{FF2B5EF4-FFF2-40B4-BE49-F238E27FC236}">
                <a16:creationId xmlns:a16="http://schemas.microsoft.com/office/drawing/2014/main" id="{E74210D5-B3AC-EA92-C5F9-707DB1AD6AF8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149084" y="4292840"/>
            <a:ext cx="883919" cy="796574"/>
          </a:xfrm>
          <a:prstGeom prst="rect">
            <a:avLst/>
          </a:prstGeom>
        </p:spPr>
      </p:pic>
      <p:sp>
        <p:nvSpPr>
          <p:cNvPr id="9" name="object 6">
            <a:extLst>
              <a:ext uri="{FF2B5EF4-FFF2-40B4-BE49-F238E27FC236}">
                <a16:creationId xmlns:a16="http://schemas.microsoft.com/office/drawing/2014/main" id="{8529C079-D8DD-1B6A-7ECE-909BCE5AD6F1}"/>
              </a:ext>
            </a:extLst>
          </p:cNvPr>
          <p:cNvSpPr/>
          <p:nvPr/>
        </p:nvSpPr>
        <p:spPr>
          <a:xfrm>
            <a:off x="3710859" y="5122523"/>
            <a:ext cx="412750" cy="691515"/>
          </a:xfrm>
          <a:custGeom>
            <a:avLst/>
            <a:gdLst/>
            <a:ahLst/>
            <a:cxnLst/>
            <a:rect l="l" t="t" r="r" b="b"/>
            <a:pathLst>
              <a:path w="412750" h="691514">
                <a:moveTo>
                  <a:pt x="412506" y="690943"/>
                </a:moveTo>
                <a:lnTo>
                  <a:pt x="369143" y="678446"/>
                </a:lnTo>
                <a:lnTo>
                  <a:pt x="327607" y="662220"/>
                </a:lnTo>
                <a:lnTo>
                  <a:pt x="288011" y="642455"/>
                </a:lnTo>
                <a:lnTo>
                  <a:pt x="250466" y="619341"/>
                </a:lnTo>
                <a:lnTo>
                  <a:pt x="215084" y="593069"/>
                </a:lnTo>
                <a:lnTo>
                  <a:pt x="181977" y="563828"/>
                </a:lnTo>
                <a:lnTo>
                  <a:pt x="151258" y="531808"/>
                </a:lnTo>
                <a:lnTo>
                  <a:pt x="123037" y="497200"/>
                </a:lnTo>
                <a:lnTo>
                  <a:pt x="97428" y="460193"/>
                </a:lnTo>
                <a:lnTo>
                  <a:pt x="74542" y="420978"/>
                </a:lnTo>
                <a:lnTo>
                  <a:pt x="54492" y="379743"/>
                </a:lnTo>
                <a:lnTo>
                  <a:pt x="37388" y="336681"/>
                </a:lnTo>
                <a:lnTo>
                  <a:pt x="23344" y="291979"/>
                </a:lnTo>
                <a:lnTo>
                  <a:pt x="12471" y="245829"/>
                </a:lnTo>
                <a:lnTo>
                  <a:pt x="4881" y="198420"/>
                </a:lnTo>
                <a:lnTo>
                  <a:pt x="687" y="149943"/>
                </a:lnTo>
                <a:lnTo>
                  <a:pt x="0" y="100587"/>
                </a:lnTo>
                <a:lnTo>
                  <a:pt x="2932" y="50543"/>
                </a:lnTo>
                <a:lnTo>
                  <a:pt x="9595" y="0"/>
                </a:lnTo>
              </a:path>
            </a:pathLst>
          </a:custGeom>
          <a:ln w="4559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44AF157E-EE90-C2A7-DD4E-5D9A4BCC797B}"/>
              </a:ext>
            </a:extLst>
          </p:cNvPr>
          <p:cNvSpPr/>
          <p:nvPr/>
        </p:nvSpPr>
        <p:spPr>
          <a:xfrm>
            <a:off x="4063500" y="5770154"/>
            <a:ext cx="60960" cy="62230"/>
          </a:xfrm>
          <a:custGeom>
            <a:avLst/>
            <a:gdLst/>
            <a:ahLst/>
            <a:cxnLst/>
            <a:rect l="l" t="t" r="r" b="b"/>
            <a:pathLst>
              <a:path w="60959" h="62229">
                <a:moveTo>
                  <a:pt x="14466" y="0"/>
                </a:moveTo>
                <a:lnTo>
                  <a:pt x="60540" y="43470"/>
                </a:lnTo>
                <a:lnTo>
                  <a:pt x="0" y="62071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4FADA17F-66C2-7017-0DEB-F57BAA54C38F}"/>
              </a:ext>
            </a:extLst>
          </p:cNvPr>
          <p:cNvSpPr/>
          <p:nvPr/>
        </p:nvSpPr>
        <p:spPr>
          <a:xfrm>
            <a:off x="5187002" y="5048772"/>
            <a:ext cx="488315" cy="600710"/>
          </a:xfrm>
          <a:custGeom>
            <a:avLst/>
            <a:gdLst/>
            <a:ahLst/>
            <a:cxnLst/>
            <a:rect l="l" t="t" r="r" b="b"/>
            <a:pathLst>
              <a:path w="488314" h="600710">
                <a:moveTo>
                  <a:pt x="8409" y="600274"/>
                </a:moveTo>
                <a:lnTo>
                  <a:pt x="1932" y="563935"/>
                </a:lnTo>
                <a:lnTo>
                  <a:pt x="0" y="525991"/>
                </a:lnTo>
                <a:lnTo>
                  <a:pt x="2647" y="487690"/>
                </a:lnTo>
                <a:lnTo>
                  <a:pt x="9722" y="449223"/>
                </a:lnTo>
                <a:lnTo>
                  <a:pt x="21071" y="410781"/>
                </a:lnTo>
                <a:lnTo>
                  <a:pt x="36541" y="372554"/>
                </a:lnTo>
                <a:lnTo>
                  <a:pt x="55979" y="334733"/>
                </a:lnTo>
                <a:lnTo>
                  <a:pt x="79231" y="297508"/>
                </a:lnTo>
                <a:lnTo>
                  <a:pt x="106145" y="261070"/>
                </a:lnTo>
                <a:lnTo>
                  <a:pt x="136568" y="225610"/>
                </a:lnTo>
                <a:lnTo>
                  <a:pt x="170347" y="191318"/>
                </a:lnTo>
                <a:lnTo>
                  <a:pt x="207328" y="158385"/>
                </a:lnTo>
                <a:lnTo>
                  <a:pt x="247359" y="127001"/>
                </a:lnTo>
                <a:lnTo>
                  <a:pt x="290286" y="97358"/>
                </a:lnTo>
                <a:lnTo>
                  <a:pt x="335957" y="69645"/>
                </a:lnTo>
                <a:lnTo>
                  <a:pt x="384218" y="44055"/>
                </a:lnTo>
                <a:lnTo>
                  <a:pt x="434916" y="20776"/>
                </a:lnTo>
                <a:lnTo>
                  <a:pt x="487898" y="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FB27EF2E-49E9-BCEC-63F7-2825C570C99D}"/>
              </a:ext>
            </a:extLst>
          </p:cNvPr>
          <p:cNvSpPr/>
          <p:nvPr/>
        </p:nvSpPr>
        <p:spPr>
          <a:xfrm>
            <a:off x="5613291" y="5036953"/>
            <a:ext cx="62865" cy="60325"/>
          </a:xfrm>
          <a:custGeom>
            <a:avLst/>
            <a:gdLst/>
            <a:ahLst/>
            <a:cxnLst/>
            <a:rect l="l" t="t" r="r" b="b"/>
            <a:pathLst>
              <a:path w="62864" h="60325">
                <a:moveTo>
                  <a:pt x="0" y="0"/>
                </a:moveTo>
                <a:lnTo>
                  <a:pt x="62271" y="11610"/>
                </a:lnTo>
                <a:lnTo>
                  <a:pt x="21441" y="60022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DD3760C9-F0BF-7521-462B-3BD7495B0D9B}"/>
              </a:ext>
            </a:extLst>
          </p:cNvPr>
          <p:cNvSpPr/>
          <p:nvPr/>
        </p:nvSpPr>
        <p:spPr>
          <a:xfrm>
            <a:off x="7227179" y="5006932"/>
            <a:ext cx="365760" cy="517525"/>
          </a:xfrm>
          <a:custGeom>
            <a:avLst/>
            <a:gdLst/>
            <a:ahLst/>
            <a:cxnLst/>
            <a:rect l="l" t="t" r="r" b="b"/>
            <a:pathLst>
              <a:path w="365760" h="517525">
                <a:moveTo>
                  <a:pt x="0" y="0"/>
                </a:moveTo>
                <a:lnTo>
                  <a:pt x="74317" y="14919"/>
                </a:lnTo>
                <a:lnTo>
                  <a:pt x="109715" y="30322"/>
                </a:lnTo>
                <a:lnTo>
                  <a:pt x="143675" y="50641"/>
                </a:lnTo>
                <a:lnTo>
                  <a:pt x="175996" y="75591"/>
                </a:lnTo>
                <a:lnTo>
                  <a:pt x="206479" y="104888"/>
                </a:lnTo>
                <a:lnTo>
                  <a:pt x="234926" y="138246"/>
                </a:lnTo>
                <a:lnTo>
                  <a:pt x="261136" y="175380"/>
                </a:lnTo>
                <a:lnTo>
                  <a:pt x="284910" y="216007"/>
                </a:lnTo>
                <a:lnTo>
                  <a:pt x="306050" y="259840"/>
                </a:lnTo>
                <a:lnTo>
                  <a:pt x="324355" y="306596"/>
                </a:lnTo>
                <a:lnTo>
                  <a:pt x="339627" y="355990"/>
                </a:lnTo>
                <a:lnTo>
                  <a:pt x="351666" y="407736"/>
                </a:lnTo>
                <a:lnTo>
                  <a:pt x="360272" y="461550"/>
                </a:lnTo>
                <a:lnTo>
                  <a:pt x="365247" y="517148"/>
                </a:lnTo>
              </a:path>
            </a:pathLst>
          </a:custGeom>
          <a:ln w="4558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7D131647-DEA0-790C-9370-D70E361A0B39}"/>
              </a:ext>
            </a:extLst>
          </p:cNvPr>
          <p:cNvSpPr/>
          <p:nvPr/>
        </p:nvSpPr>
        <p:spPr>
          <a:xfrm>
            <a:off x="7557770" y="5468507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63771" y="0"/>
                </a:moveTo>
                <a:lnTo>
                  <a:pt x="34705" y="56187"/>
                </a:lnTo>
                <a:lnTo>
                  <a:pt x="0" y="325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793288F1-F60A-CACB-5F57-D163C9198C95}"/>
              </a:ext>
            </a:extLst>
          </p:cNvPr>
          <p:cNvSpPr/>
          <p:nvPr/>
        </p:nvSpPr>
        <p:spPr>
          <a:xfrm>
            <a:off x="8610588" y="5252265"/>
            <a:ext cx="426720" cy="428625"/>
          </a:xfrm>
          <a:custGeom>
            <a:avLst/>
            <a:gdLst/>
            <a:ahLst/>
            <a:cxnLst/>
            <a:rect l="l" t="t" r="r" b="b"/>
            <a:pathLst>
              <a:path w="426720" h="428625">
                <a:moveTo>
                  <a:pt x="426482" y="0"/>
                </a:moveTo>
                <a:lnTo>
                  <a:pt x="421497" y="50385"/>
                </a:lnTo>
                <a:lnTo>
                  <a:pt x="411411" y="98927"/>
                </a:lnTo>
                <a:lnTo>
                  <a:pt x="396519" y="145327"/>
                </a:lnTo>
                <a:lnTo>
                  <a:pt x="377117" y="189283"/>
                </a:lnTo>
                <a:lnTo>
                  <a:pt x="353500" y="230497"/>
                </a:lnTo>
                <a:lnTo>
                  <a:pt x="325963" y="268669"/>
                </a:lnTo>
                <a:lnTo>
                  <a:pt x="294803" y="303497"/>
                </a:lnTo>
                <a:lnTo>
                  <a:pt x="260313" y="334682"/>
                </a:lnTo>
                <a:lnTo>
                  <a:pt x="222789" y="361924"/>
                </a:lnTo>
                <a:lnTo>
                  <a:pt x="182527" y="384924"/>
                </a:lnTo>
                <a:lnTo>
                  <a:pt x="139822" y="403380"/>
                </a:lnTo>
                <a:lnTo>
                  <a:pt x="94968" y="416993"/>
                </a:lnTo>
                <a:lnTo>
                  <a:pt x="48263" y="425463"/>
                </a:lnTo>
                <a:lnTo>
                  <a:pt x="0" y="428490"/>
                </a:lnTo>
              </a:path>
            </a:pathLst>
          </a:custGeom>
          <a:ln w="4556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9004CB8D-C461-95C0-79C3-D669980B3D4D}"/>
              </a:ext>
            </a:extLst>
          </p:cNvPr>
          <p:cNvSpPr/>
          <p:nvPr/>
        </p:nvSpPr>
        <p:spPr>
          <a:xfrm>
            <a:off x="9002968" y="5251732"/>
            <a:ext cx="64135" cy="56515"/>
          </a:xfrm>
          <a:custGeom>
            <a:avLst/>
            <a:gdLst/>
            <a:ahLst/>
            <a:cxnLst/>
            <a:rect l="l" t="t" r="r" b="b"/>
            <a:pathLst>
              <a:path w="64135" h="56514">
                <a:moveTo>
                  <a:pt x="0" y="53290"/>
                </a:moveTo>
                <a:lnTo>
                  <a:pt x="34107" y="0"/>
                </a:lnTo>
                <a:lnTo>
                  <a:pt x="63807" y="55889"/>
                </a:lnTo>
              </a:path>
            </a:pathLst>
          </a:custGeom>
          <a:ln w="4557">
            <a:solidFill>
              <a:srgbClr val="0B354A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object 15">
            <a:extLst>
              <a:ext uri="{FF2B5EF4-FFF2-40B4-BE49-F238E27FC236}">
                <a16:creationId xmlns:a16="http://schemas.microsoft.com/office/drawing/2014/main" id="{AA995472-BBC9-CA13-97EB-74BB645606C8}"/>
              </a:ext>
            </a:extLst>
          </p:cNvPr>
          <p:cNvSpPr txBox="1"/>
          <p:nvPr/>
        </p:nvSpPr>
        <p:spPr>
          <a:xfrm>
            <a:off x="4142225" y="4344317"/>
            <a:ext cx="1308101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Answer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about</a:t>
            </a:r>
            <a:r>
              <a:rPr kumimoji="0" sz="1100" b="0" i="0" u="none" strike="noStrike" kern="1200" cap="none" spc="1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health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care</a:t>
            </a:r>
            <a:r>
              <a:rPr kumimoji="0" sz="1100" b="0" i="0" u="none" strike="noStrike" kern="1200" cap="none" spc="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needs,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finances,</a:t>
            </a: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family.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8" name="object 16">
            <a:extLst>
              <a:ext uri="{FF2B5EF4-FFF2-40B4-BE49-F238E27FC236}">
                <a16:creationId xmlns:a16="http://schemas.microsoft.com/office/drawing/2014/main" id="{01500B9B-1008-5C0C-5989-597994767756}"/>
              </a:ext>
            </a:extLst>
          </p:cNvPr>
          <p:cNvSpPr txBox="1"/>
          <p:nvPr/>
        </p:nvSpPr>
        <p:spPr>
          <a:xfrm>
            <a:off x="597607" y="1488970"/>
            <a:ext cx="4538345" cy="483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Choosing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right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is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complicated.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Make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5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it</a:t>
            </a:r>
            <a:r>
              <a:rPr kumimoji="0" sz="1400" b="0" i="1" u="none" strike="noStrike" kern="1200" cap="none" spc="5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2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easy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with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Decision</a:t>
            </a:r>
            <a:r>
              <a:rPr kumimoji="0" sz="1400" b="1" i="0" u="none" strike="noStrike" kern="1200" cap="none" spc="1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Doc</a:t>
            </a:r>
            <a:r>
              <a:rPr kumimoji="0" lang="en-US" sz="1400" b="1" i="0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—</a:t>
            </a:r>
            <a:r>
              <a:rPr kumimoji="0" lang="en-US" sz="1400" b="0" i="1" u="none" strike="noStrike" kern="1200" cap="none" spc="-125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full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coverage,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digital</a:t>
            </a:r>
            <a:r>
              <a:rPr kumimoji="0" sz="1400" b="0" i="1" u="none" strike="noStrike" kern="1200" cap="none" spc="14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400" b="0" i="1" u="none" strike="noStrike" kern="1200" cap="none" spc="-1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guidance.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19" name="object 17">
            <a:extLst>
              <a:ext uri="{FF2B5EF4-FFF2-40B4-BE49-F238E27FC236}">
                <a16:creationId xmlns:a16="http://schemas.microsoft.com/office/drawing/2014/main" id="{9D57A9CC-CC37-BA64-6697-51EEB2990C80}"/>
              </a:ext>
            </a:extLst>
          </p:cNvPr>
          <p:cNvSpPr txBox="1"/>
          <p:nvPr/>
        </p:nvSpPr>
        <p:spPr>
          <a:xfrm>
            <a:off x="5163444" y="5818500"/>
            <a:ext cx="1363478" cy="520655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lang="en-US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between</a:t>
            </a:r>
            <a:r>
              <a:rPr kumimoji="0" sz="1100" b="0" i="0" u="none" strike="noStrike" kern="1200" cap="none" spc="13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7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0-</a:t>
            </a:r>
            <a:r>
              <a:rPr kumimoji="0" lang="en-US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999</a:t>
            </a:r>
            <a:r>
              <a:rPr kumimoji="0" sz="1100" b="0" i="0" u="none" strike="noStrike" kern="1200" cap="none" spc="-4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0" name="object 18">
            <a:extLst>
              <a:ext uri="{FF2B5EF4-FFF2-40B4-BE49-F238E27FC236}">
                <a16:creationId xmlns:a16="http://schemas.microsoft.com/office/drawing/2014/main" id="{53322EA6-A95E-6C8D-B8CC-814FE5FCF1B4}"/>
              </a:ext>
            </a:extLst>
          </p:cNvPr>
          <p:cNvSpPr txBox="1"/>
          <p:nvPr/>
        </p:nvSpPr>
        <p:spPr>
          <a:xfrm>
            <a:off x="6565410" y="4329127"/>
            <a:ext cx="1551916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Use</a:t>
            </a:r>
            <a:r>
              <a:rPr kumimoji="0" sz="1100" b="0" i="0" u="none" strike="noStrike" kern="1200" cap="none" spc="-2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personalized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guidance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</a:t>
            </a:r>
            <a:r>
              <a:rPr kumimoji="0" sz="1100" b="0" i="0" u="none" strike="noStrike" kern="1200" cap="none" spc="9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choose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benefits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6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improve score.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1" name="object 19">
            <a:extLst>
              <a:ext uri="{FF2B5EF4-FFF2-40B4-BE49-F238E27FC236}">
                <a16:creationId xmlns:a16="http://schemas.microsoft.com/office/drawing/2014/main" id="{A3CB2C0A-7EAE-2C56-53F8-BA65DBBD7BF0}"/>
              </a:ext>
            </a:extLst>
          </p:cNvPr>
          <p:cNvSpPr txBox="1"/>
          <p:nvPr/>
        </p:nvSpPr>
        <p:spPr>
          <a:xfrm>
            <a:off x="8074170" y="5731296"/>
            <a:ext cx="999490" cy="687368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Score</a:t>
            </a:r>
            <a:r>
              <a:rPr kumimoji="0" sz="1100" b="0" i="0" u="none" strike="noStrike" kern="1200" cap="none" spc="-6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evolves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as</a:t>
            </a:r>
            <a:r>
              <a:rPr kumimoji="0" sz="1100" b="0" i="0" u="none" strike="noStrike" kern="1200" cap="none" spc="-2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life</a:t>
            </a:r>
            <a:r>
              <a:rPr kumimoji="0" sz="1100" b="0" i="0" u="none" strike="noStrike" kern="1200" cap="none" spc="-1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changes.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Chart</a:t>
            </a:r>
            <a:r>
              <a:rPr kumimoji="0" sz="1100" b="0" i="0" u="none" strike="noStrike" kern="1200" cap="none" spc="5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progress </a:t>
            </a:r>
            <a:r>
              <a:rPr kumimoji="0" sz="1100" b="0" i="0" u="none" strike="noStrike" kern="1200" cap="none" spc="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over</a:t>
            </a:r>
            <a:r>
              <a:rPr kumimoji="0" sz="1100" b="0" i="0" u="none" strike="noStrike" kern="1200" cap="none" spc="-5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time.</a:t>
            </a: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22" name="object 20">
            <a:extLst>
              <a:ext uri="{FF2B5EF4-FFF2-40B4-BE49-F238E27FC236}">
                <a16:creationId xmlns:a16="http://schemas.microsoft.com/office/drawing/2014/main" id="{D0914F41-EB08-1EA3-D4FB-BD1D39353744}"/>
              </a:ext>
            </a:extLst>
          </p:cNvPr>
          <p:cNvSpPr txBox="1"/>
          <p:nvPr/>
        </p:nvSpPr>
        <p:spPr>
          <a:xfrm>
            <a:off x="9247649" y="4237904"/>
            <a:ext cx="1071415" cy="8540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3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Get</a:t>
            </a:r>
            <a:r>
              <a:rPr kumimoji="0" sz="1100" b="0" i="0" u="none" strike="noStrike" kern="1200" cap="none" spc="-3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protection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</a:t>
            </a:r>
            <a:r>
              <a:rPr kumimoji="0" sz="1100" b="0" i="0" u="none" strike="noStrike" kern="1200" cap="none" spc="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things</a:t>
            </a:r>
            <a:r>
              <a:rPr kumimoji="0" sz="1100" b="0" i="0" u="none" strike="noStrike" kern="1200" cap="none" spc="4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that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matter</a:t>
            </a:r>
            <a:r>
              <a:rPr kumimoji="0" sz="1100" b="0" i="0" u="none" strike="noStrike" kern="1200" cap="none" spc="15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most,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tod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y</a:t>
            </a:r>
            <a:r>
              <a:rPr kumimoji="0" sz="1100" b="0" i="0" u="none" strike="noStrike" kern="1200" cap="none" spc="9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and</a:t>
            </a:r>
            <a:r>
              <a:rPr kumimoji="0" sz="1100" b="0" i="0" u="none" strike="noStrike" kern="1200" cap="none" spc="9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for </a:t>
            </a: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the</a:t>
            </a:r>
            <a:r>
              <a:rPr kumimoji="0" sz="1100" b="0" i="0" u="none" strike="noStrike" kern="1200" cap="none" spc="25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r>
              <a:rPr kumimoji="0" sz="1100" b="0" i="0" u="none" strike="noStrike" kern="1200" cap="none" spc="-10" normalizeH="0" baseline="0" noProof="0" dirty="0">
                <a:ln>
                  <a:noFill/>
                </a:ln>
                <a:solidFill>
                  <a:srgbClr val="020302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future.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grpSp>
        <p:nvGrpSpPr>
          <p:cNvPr id="23" name="object 21">
            <a:extLst>
              <a:ext uri="{FF2B5EF4-FFF2-40B4-BE49-F238E27FC236}">
                <a16:creationId xmlns:a16="http://schemas.microsoft.com/office/drawing/2014/main" id="{AF31EE44-EA47-89CC-A772-A18FBEF5FD2D}"/>
              </a:ext>
            </a:extLst>
          </p:cNvPr>
          <p:cNvGrpSpPr/>
          <p:nvPr/>
        </p:nvGrpSpPr>
        <p:grpSpPr>
          <a:xfrm>
            <a:off x="4215885" y="4285225"/>
            <a:ext cx="4930140" cy="2107565"/>
            <a:chOff x="1356360" y="2990570"/>
            <a:chExt cx="4930140" cy="2107565"/>
          </a:xfrm>
        </p:grpSpPr>
        <p:pic>
          <p:nvPicPr>
            <p:cNvPr id="24" name="object 22">
              <a:extLst>
                <a:ext uri="{FF2B5EF4-FFF2-40B4-BE49-F238E27FC236}">
                  <a16:creationId xmlns:a16="http://schemas.microsoft.com/office/drawing/2014/main" id="{B2A8C64B-B5AC-4A0C-996A-1ED70E5E4766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356360" y="4301205"/>
              <a:ext cx="807707" cy="796574"/>
            </a:xfrm>
            <a:prstGeom prst="rect">
              <a:avLst/>
            </a:prstGeom>
          </p:spPr>
        </p:pic>
        <p:pic>
          <p:nvPicPr>
            <p:cNvPr id="25" name="object 23">
              <a:extLst>
                <a:ext uri="{FF2B5EF4-FFF2-40B4-BE49-F238E27FC236}">
                  <a16:creationId xmlns:a16="http://schemas.microsoft.com/office/drawing/2014/main" id="{A4127C82-8E34-9A9F-0901-762E4DB16ACF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811780" y="2998185"/>
              <a:ext cx="807719" cy="796574"/>
            </a:xfrm>
            <a:prstGeom prst="rect">
              <a:avLst/>
            </a:prstGeom>
          </p:spPr>
        </p:pic>
        <p:pic>
          <p:nvPicPr>
            <p:cNvPr id="26" name="object 24">
              <a:extLst>
                <a:ext uri="{FF2B5EF4-FFF2-40B4-BE49-F238E27FC236}">
                  <a16:creationId xmlns:a16="http://schemas.microsoft.com/office/drawing/2014/main" id="{B6155A07-D4A7-4EEA-07FE-D46A069B4BBA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4267200" y="4316450"/>
              <a:ext cx="807720" cy="760260"/>
            </a:xfrm>
            <a:prstGeom prst="rect">
              <a:avLst/>
            </a:prstGeom>
          </p:spPr>
        </p:pic>
        <p:pic>
          <p:nvPicPr>
            <p:cNvPr id="27" name="object 25">
              <a:extLst>
                <a:ext uri="{FF2B5EF4-FFF2-40B4-BE49-F238E27FC236}">
                  <a16:creationId xmlns:a16="http://schemas.microsoft.com/office/drawing/2014/main" id="{56F2E449-B408-3340-52A8-76AA140CD27B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78780" y="2990570"/>
              <a:ext cx="807719" cy="796569"/>
            </a:xfrm>
            <a:prstGeom prst="rect">
              <a:avLst/>
            </a:prstGeom>
          </p:spPr>
        </p:pic>
      </p:grpSp>
      <p:sp>
        <p:nvSpPr>
          <p:cNvPr id="28" name="object 26">
            <a:extLst>
              <a:ext uri="{FF2B5EF4-FFF2-40B4-BE49-F238E27FC236}">
                <a16:creationId xmlns:a16="http://schemas.microsoft.com/office/drawing/2014/main" id="{BB7B09AA-0D92-2092-F601-45B29855FD9C}"/>
              </a:ext>
            </a:extLst>
          </p:cNvPr>
          <p:cNvSpPr txBox="1"/>
          <p:nvPr/>
        </p:nvSpPr>
        <p:spPr>
          <a:xfrm>
            <a:off x="3149084" y="3720810"/>
            <a:ext cx="2146301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1200" cap="none" spc="-7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How</a:t>
            </a:r>
            <a:r>
              <a:rPr kumimoji="0" sz="1800" b="1" i="0" u="none" strike="noStrike" kern="1200" cap="none" spc="-9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0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it</a:t>
            </a:r>
            <a:r>
              <a:rPr kumimoji="0" sz="1800" b="1" i="0" u="none" strike="noStrike" kern="1200" cap="none" spc="-8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 </a:t>
            </a:r>
            <a:r>
              <a:rPr kumimoji="0" sz="1800" b="1" i="0" u="none" strike="noStrike" kern="1200" cap="none" spc="-65" normalizeH="0" baseline="0" noProof="0">
                <a:ln>
                  <a:noFill/>
                </a:ln>
                <a:solidFill>
                  <a:srgbClr val="68A8FA"/>
                </a:solidFill>
                <a:effectLst/>
                <a:uLnTx/>
                <a:uFillTx/>
                <a:latin typeface="Ambit" panose="00000500000000000000" pitchFamily="50" charset="0"/>
                <a:ea typeface="Open Sans SemiBold" pitchFamily="2" charset="0"/>
                <a:cs typeface="Open Sans SemiBold" pitchFamily="2" charset="0"/>
              </a:rPr>
              <a:t>works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mbit" panose="00000500000000000000" pitchFamily="50" charset="0"/>
              <a:ea typeface="Open Sans SemiBold" pitchFamily="2" charset="0"/>
              <a:cs typeface="Open Sans SemiBold" pitchFamily="2" charset="0"/>
            </a:endParaRPr>
          </a:p>
        </p:txBody>
      </p:sp>
      <p:pic>
        <p:nvPicPr>
          <p:cNvPr id="31" name="Graphic 30" descr="Badge Tm outline">
            <a:extLst>
              <a:ext uri="{FF2B5EF4-FFF2-40B4-BE49-F238E27FC236}">
                <a16:creationId xmlns:a16="http://schemas.microsoft.com/office/drawing/2014/main" id="{0803CF43-6715-19BC-571E-B1AA40CB2A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750688" y="711030"/>
            <a:ext cx="133208" cy="1332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AB7DEB-55B8-F3AA-513B-E59EB950642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r="11461" b="7017"/>
          <a:stretch/>
        </p:blipFill>
        <p:spPr>
          <a:xfrm>
            <a:off x="6521743" y="517007"/>
            <a:ext cx="5059680" cy="3157335"/>
          </a:xfrm>
          <a:prstGeom prst="rect">
            <a:avLst/>
          </a:prstGeom>
        </p:spPr>
      </p:pic>
      <p:sp>
        <p:nvSpPr>
          <p:cNvPr id="6" name="object 16">
            <a:extLst>
              <a:ext uri="{FF2B5EF4-FFF2-40B4-BE49-F238E27FC236}">
                <a16:creationId xmlns:a16="http://schemas.microsoft.com/office/drawing/2014/main" id="{2403DC0C-16B3-DCD3-1958-903742949DA9}"/>
              </a:ext>
            </a:extLst>
          </p:cNvPr>
          <p:cNvSpPr txBox="1"/>
          <p:nvPr/>
        </p:nvSpPr>
        <p:spPr>
          <a:xfrm>
            <a:off x="1715500" y="2190653"/>
            <a:ext cx="4538345" cy="59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14"/>
              </a:rPr>
              <a:t>www.myhyke.com/gsf2024</a:t>
            </a:r>
            <a:r>
              <a:rPr lang="en-US" sz="14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 </a:t>
            </a:r>
            <a:endParaRPr kumimoji="0" sz="14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34" name="Picture 3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530106E-BE65-93DB-C80B-AF7891C8965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6920" y="2027925"/>
            <a:ext cx="924529" cy="924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8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33C8C48-55DC-F6B9-D77F-775DB51D0F2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98449" y="1924286"/>
            <a:ext cx="6620036" cy="2308845"/>
          </a:xfrm>
        </p:spPr>
        <p:txBody>
          <a:bodyPr/>
          <a:lstStyle/>
          <a:p>
            <a:pPr algn="l"/>
            <a:r>
              <a:rPr lang="en-US" sz="2800" b="1" i="0" u="none" strike="noStrike" baseline="0" dirty="0">
                <a:solidFill>
                  <a:schemeClr val="tx1"/>
                </a:solidFill>
                <a:latin typeface="Ambit" panose="00000500000000000000" pitchFamily="50" charset="0"/>
              </a:rPr>
              <a:t>$5,000 Sweepstakes* Opportunity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  <a:latin typeface="Ambit" panose="00000500000000000000" pitchFamily="50" charset="0"/>
              </a:rPr>
              <a:t>All employees who use Decision Doc during Open Enrollment will automatically be entered into a $5,000 Sweepstakes.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tx1"/>
              </a:solidFill>
              <a:latin typeface="Ambit" panose="00000500000000000000" pitchFamily="50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0B9BBB9-7D37-40F8-1C8F-834177F833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chance to win BIG</a:t>
            </a:r>
          </a:p>
        </p:txBody>
      </p:sp>
      <p:sp>
        <p:nvSpPr>
          <p:cNvPr id="3" name="object 16">
            <a:extLst>
              <a:ext uri="{FF2B5EF4-FFF2-40B4-BE49-F238E27FC236}">
                <a16:creationId xmlns:a16="http://schemas.microsoft.com/office/drawing/2014/main" id="{59BAD062-5EE5-0905-FF76-B99E3E720113}"/>
              </a:ext>
            </a:extLst>
          </p:cNvPr>
          <p:cNvSpPr txBox="1"/>
          <p:nvPr/>
        </p:nvSpPr>
        <p:spPr>
          <a:xfrm>
            <a:off x="1779572" y="4233131"/>
            <a:ext cx="9258542" cy="10699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Access Decision Doc here:</a:t>
            </a:r>
          </a:p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3"/>
              </a:rPr>
              <a:t>www.myhyke.com/gsf2024</a:t>
            </a:r>
            <a:r>
              <a:rPr lang="en-US" sz="2800" dirty="0">
                <a:solidFill>
                  <a:srgbClr val="2C2C2C"/>
                </a:solidFill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800" b="0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3F7881-44B0-D638-2B11-6CABC7CE97D5}"/>
              </a:ext>
            </a:extLst>
          </p:cNvPr>
          <p:cNvSpPr txBox="1"/>
          <p:nvPr/>
        </p:nvSpPr>
        <p:spPr>
          <a:xfrm>
            <a:off x="598449" y="6161816"/>
            <a:ext cx="6447064" cy="608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06000"/>
              </a:lnSpc>
              <a:spcBef>
                <a:spcPts val="500"/>
              </a:spcBef>
              <a:spcAft>
                <a:spcPts val="1000"/>
              </a:spcAft>
            </a:pPr>
            <a:r>
              <a:rPr lang="en-US" sz="8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</a:rPr>
              <a:t>* NO PURCHASE NECESSARY. MUST BE RESIDENT OF THE UNITED STATES OR DISTRICT OF COLUMBIA, 18 OR OLDER. VOID WHERE PROHIBITED. USE DECISION DOC TO ENTER. BEGINS AT 8 AM CST ON AUGUST 1, 2023 AND ENDS AT 11 PM CST ON DECEMBER 31, 2023. PRIZE: ONE (1) $5,000 CASH PRIZE. ADDITIONAL TERMS APPLY. FOR MORE DETAILS INCLUDING ALTERNATIVE METHOD OF ENTRY SEE OFFICIAL RULES AT WWW.LETSHYKE.COM/SWEEPSTAKES-OFFICIAL-RULES-5K-JANUARY2024. SPONSOR: HYKE  </a:t>
            </a:r>
            <a:endParaRPr lang="en-US" sz="24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8" name="object 16">
            <a:extLst>
              <a:ext uri="{FF2B5EF4-FFF2-40B4-BE49-F238E27FC236}">
                <a16:creationId xmlns:a16="http://schemas.microsoft.com/office/drawing/2014/main" id="{50F3816B-0DA8-5ABA-503A-6FD0729E6084}"/>
              </a:ext>
            </a:extLst>
          </p:cNvPr>
          <p:cNvSpPr txBox="1"/>
          <p:nvPr/>
        </p:nvSpPr>
        <p:spPr>
          <a:xfrm>
            <a:off x="598449" y="5563847"/>
            <a:ext cx="9258542" cy="3376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13100"/>
              </a:lnSpc>
              <a:spcBef>
                <a:spcPts val="91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Questions? Email HYKE: 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  <a:hlinkClick r:id="rId4"/>
              </a:rPr>
              <a:t>questions@letshyke.com</a:t>
            </a:r>
            <a:r>
              <a:rPr kumimoji="0" lang="en-US" sz="2000" i="1" u="none" strike="noStrike" kern="1200" cap="none" spc="0" normalizeH="0" baseline="0" noProof="0" dirty="0">
                <a:ln>
                  <a:noFill/>
                </a:ln>
                <a:solidFill>
                  <a:srgbClr val="2C2C2C"/>
                </a:solidFill>
                <a:effectLst/>
                <a:uLnTx/>
                <a:uFillTx/>
                <a:latin typeface="Ambit" panose="00000500000000000000" pitchFamily="50" charset="0"/>
                <a:ea typeface="Open Sans" pitchFamily="2" charset="0"/>
                <a:cs typeface="Open Sans" pitchFamily="2" charset="0"/>
              </a:rPr>
              <a:t> </a:t>
            </a:r>
            <a:endParaRPr kumimoji="0" sz="2000" i="1" u="none" strike="noStrike" kern="1200" cap="none" spc="0" normalizeH="0" baseline="0" noProof="0" dirty="0">
              <a:ln>
                <a:noFill/>
              </a:ln>
              <a:solidFill>
                <a:srgbClr val="2C2C2C"/>
              </a:solidFill>
              <a:effectLst/>
              <a:highlight>
                <a:srgbClr val="FFFF00"/>
              </a:highlight>
              <a:uLnTx/>
              <a:uFillTx/>
              <a:latin typeface="Ambit" panose="00000500000000000000" pitchFamily="50" charset="0"/>
              <a:ea typeface="Open Sans" pitchFamily="2" charset="0"/>
              <a:cs typeface="Open Sans" pitchFamily="2" charset="0"/>
            </a:endParaRPr>
          </a:p>
        </p:txBody>
      </p: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59588F3-2633-8C68-8B33-3A90D264B8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134" y="4102727"/>
            <a:ext cx="1200312" cy="1200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3612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rgbClr val="2C2C2C"/>
      </a:dk1>
      <a:lt1>
        <a:srgbClr val="ACBACF"/>
      </a:lt1>
      <a:dk2>
        <a:srgbClr val="FFFF8A"/>
      </a:dk2>
      <a:lt2>
        <a:srgbClr val="F57800"/>
      </a:lt2>
      <a:accent1>
        <a:srgbClr val="6E8CB1"/>
      </a:accent1>
      <a:accent2>
        <a:srgbClr val="DAE1EA"/>
      </a:accent2>
      <a:accent3>
        <a:srgbClr val="FFEF00"/>
      </a:accent3>
      <a:accent4>
        <a:srgbClr val="FFFCBD"/>
      </a:accent4>
      <a:accent5>
        <a:srgbClr val="FFAB4F"/>
      </a:accent5>
      <a:accent6>
        <a:srgbClr val="FFD7B2"/>
      </a:accent6>
      <a:hlink>
        <a:srgbClr val="F57800"/>
      </a:hlink>
      <a:folHlink>
        <a:srgbClr val="6E8CB1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1E5114E86A3584F979D9D2331328482" ma:contentTypeVersion="13" ma:contentTypeDescription="Create a new document." ma:contentTypeScope="" ma:versionID="7d347568dc0ed6fd917f2fbbc4b703ce">
  <xsd:schema xmlns:xsd="http://www.w3.org/2001/XMLSchema" xmlns:xs="http://www.w3.org/2001/XMLSchema" xmlns:p="http://schemas.microsoft.com/office/2006/metadata/properties" xmlns:ns2="9f58d6bb-146d-4843-ac08-d56a8c394b89" xmlns:ns3="7b82d35e-fb45-4842-a133-edd2d729d942" targetNamespace="http://schemas.microsoft.com/office/2006/metadata/properties" ma:root="true" ma:fieldsID="10d368d82f529482fa73d907c308ad83" ns2:_="" ns3:_="">
    <xsd:import namespace="9f58d6bb-146d-4843-ac08-d56a8c394b89"/>
    <xsd:import namespace="7b82d35e-fb45-4842-a133-edd2d729d94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58d6bb-146d-4843-ac08-d56a8c394b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0e2903cd-8d72-42f1-97b4-a0cfb51d01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b82d35e-fb45-4842-a133-edd2d729d94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b0657104-01d7-4fa7-aa3c-3c2e8e362e42}" ma:internalName="TaxCatchAll" ma:showField="CatchAllData" ma:web="7b82d35e-fb45-4842-a133-edd2d729d94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b82d35e-fb45-4842-a133-edd2d729d942" xsi:nil="true"/>
    <lcf76f155ced4ddcb4097134ff3c332f xmlns="9f58d6bb-146d-4843-ac08-d56a8c394b89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ACCD5C9-8C16-4CB8-BB7A-B4713BEE816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58d6bb-146d-4843-ac08-d56a8c394b89"/>
    <ds:schemaRef ds:uri="7b82d35e-fb45-4842-a133-edd2d729d9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41BB5CE-F734-43F9-B6C9-0284D0420091}">
  <ds:schemaRefs>
    <ds:schemaRef ds:uri="9f58d6bb-146d-4843-ac08-d56a8c394b8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7b82d35e-fb45-4842-a133-edd2d729d942"/>
  </ds:schemaRefs>
</ds:datastoreItem>
</file>

<file path=customXml/itemProps3.xml><?xml version="1.0" encoding="utf-8"?>
<ds:datastoreItem xmlns:ds="http://schemas.openxmlformats.org/officeDocument/2006/customXml" ds:itemID="{FD145A62-D1EA-4521-B865-C677E141E8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627</Words>
  <Application>Microsoft Office PowerPoint</Application>
  <PresentationFormat>Widescreen</PresentationFormat>
  <Paragraphs>41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2" baseType="lpstr">
      <vt:lpstr>Ambit</vt:lpstr>
      <vt:lpstr>Ambit Light</vt:lpstr>
      <vt:lpstr>Arial</vt:lpstr>
      <vt:lpstr>Calibri</vt:lpstr>
      <vt:lpstr>Calibri Light</vt:lpstr>
      <vt:lpstr>Open Sans</vt:lpstr>
      <vt:lpstr>Wingdings</vt:lpstr>
      <vt:lpstr>Office Theme</vt:lpstr>
      <vt:lpstr>1_Office Theme</vt:lpstr>
      <vt:lpstr>PowerPoint Presentation</vt:lpstr>
      <vt:lpstr>PowerPoint Presentation</vt:lpstr>
      <vt:lpstr>A chance to win BIG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Campbell</dc:creator>
  <cp:lastModifiedBy>Megan Sullivan</cp:lastModifiedBy>
  <cp:revision>13</cp:revision>
  <dcterms:created xsi:type="dcterms:W3CDTF">2023-07-28T11:38:08Z</dcterms:created>
  <dcterms:modified xsi:type="dcterms:W3CDTF">2023-09-14T21:09:21Z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0x01010011E5114E86A3584F979D9D2331328482</vt:lpwstr>
  </property>
  <property fmtid="{D5CDD505-2E9C-101B-9397-08002B2CF9AE}" pid="3" name="MediaServiceImageTags">
    <vt:lpwstr/>
  </property>
</Properties>
</file>