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sldIdLst>
    <p:sldId id="298" r:id="rId5"/>
    <p:sldId id="300" r:id="rId6"/>
    <p:sldId id="316" r:id="rId7"/>
    <p:sldId id="304" r:id="rId8"/>
    <p:sldId id="305" r:id="rId9"/>
    <p:sldId id="30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67803" autoAdjust="0"/>
  </p:normalViewPr>
  <p:slideViewPr>
    <p:cSldViewPr snapToGrid="0">
      <p:cViewPr varScale="1">
        <p:scale>
          <a:sx n="77" d="100"/>
          <a:sy n="77" d="100"/>
        </p:scale>
        <p:origin x="18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Rogers" userId="51c5b8bd-d1bb-4c02-a63d-636a29cc9638" providerId="ADAL" clId="{F5E295DC-F62D-487F-908B-5CE88C4F55F2}"/>
    <pc:docChg chg="undo custSel modSld">
      <pc:chgData name="Heather Rogers" userId="51c5b8bd-d1bb-4c02-a63d-636a29cc9638" providerId="ADAL" clId="{F5E295DC-F62D-487F-908B-5CE88C4F55F2}" dt="2022-09-14T19:36:47.891" v="1602" actId="20577"/>
      <pc:docMkLst>
        <pc:docMk/>
      </pc:docMkLst>
      <pc:sldChg chg="modNotesTx">
        <pc:chgData name="Heather Rogers" userId="51c5b8bd-d1bb-4c02-a63d-636a29cc9638" providerId="ADAL" clId="{F5E295DC-F62D-487F-908B-5CE88C4F55F2}" dt="2022-09-14T19:27:35.761" v="11" actId="20577"/>
        <pc:sldMkLst>
          <pc:docMk/>
          <pc:sldMk cId="2292883029" sldId="300"/>
        </pc:sldMkLst>
      </pc:sldChg>
      <pc:sldChg chg="modNotesTx">
        <pc:chgData name="Heather Rogers" userId="51c5b8bd-d1bb-4c02-a63d-636a29cc9638" providerId="ADAL" clId="{F5E295DC-F62D-487F-908B-5CE88C4F55F2}" dt="2022-09-14T19:31:54.781" v="802" actId="20577"/>
        <pc:sldMkLst>
          <pc:docMk/>
          <pc:sldMk cId="415713142" sldId="304"/>
        </pc:sldMkLst>
      </pc:sldChg>
      <pc:sldChg chg="modNotesTx">
        <pc:chgData name="Heather Rogers" userId="51c5b8bd-d1bb-4c02-a63d-636a29cc9638" providerId="ADAL" clId="{F5E295DC-F62D-487F-908B-5CE88C4F55F2}" dt="2022-09-14T19:36:47.891" v="1602" actId="20577"/>
        <pc:sldMkLst>
          <pc:docMk/>
          <pc:sldMk cId="230263531" sldId="305"/>
        </pc:sldMkLst>
      </pc:sldChg>
      <pc:sldChg chg="modNotesTx">
        <pc:chgData name="Heather Rogers" userId="51c5b8bd-d1bb-4c02-a63d-636a29cc9638" providerId="ADAL" clId="{F5E295DC-F62D-487F-908B-5CE88C4F55F2}" dt="2022-09-14T19:36:05.874" v="1577" actId="20577"/>
        <pc:sldMkLst>
          <pc:docMk/>
          <pc:sldMk cId="958199343" sldId="306"/>
        </pc:sldMkLst>
      </pc:sldChg>
      <pc:sldChg chg="modNotesTx">
        <pc:chgData name="Heather Rogers" userId="51c5b8bd-d1bb-4c02-a63d-636a29cc9638" providerId="ADAL" clId="{F5E295DC-F62D-487F-908B-5CE88C4F55F2}" dt="2022-09-14T19:29:17.911" v="375" actId="20577"/>
        <pc:sldMkLst>
          <pc:docMk/>
          <pc:sldMk cId="3279869613"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year,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336807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it works: once OE begins, you’ll be able to visit Decision Doc at www.myhealthmath.com/thinkhwi2023.</a:t>
            </a:r>
          </a:p>
          <a:p>
            <a:pPr marL="171450" indent="-171450">
              <a:buFont typeface="Arial" panose="020B0604020202020204" pitchFamily="34" charset="0"/>
              <a:buChar char="•"/>
            </a:pPr>
            <a:r>
              <a:rPr lang="en-US" dirty="0"/>
              <a:t>Here’s a reminder that everything you share is completely confidential, and at the end of the experience you’ll see which health plan is the best match for your medical needs.</a:t>
            </a:r>
          </a:p>
          <a:p>
            <a:pPr marL="171450" indent="-171450">
              <a:buFont typeface="Arial" panose="020B0604020202020204" pitchFamily="34" charset="0"/>
              <a:buChar char="•"/>
            </a:pPr>
            <a:r>
              <a:rPr lang="en-US" dirty="0"/>
              <a:t>Get started by clicking the “Continue” button</a:t>
            </a:r>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63949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don’t feel comfortable answering any of these questions, you can simply skip them! You’ll have the opportunity to go back and edit your responses later, if you want.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4</a:t>
            </a:fld>
            <a:endParaRPr lang="en-US"/>
          </a:p>
        </p:txBody>
      </p:sp>
    </p:spTree>
    <p:extLst>
      <p:ext uri="{BB962C8B-B14F-4D97-AF65-F5344CB8AC3E}">
        <p14:creationId xmlns:p14="http://schemas.microsoft.com/office/powerpoint/2010/main" val="52129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answer the questions online, you’ll receive your results immediately. Decision Doc will tell you which of our </a:t>
            </a:r>
            <a:r>
              <a:rPr lang="en-US"/>
              <a:t>health plans </a:t>
            </a:r>
            <a:r>
              <a:rPr lang="en-US" dirty="0"/>
              <a:t>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Again, you’ll be able to edit your responses to see how different medical scenarios will change your costs.</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 or by scheduling a phone call directly through Decision Doc.</a:t>
            </a:r>
          </a:p>
        </p:txBody>
      </p:sp>
      <p:sp>
        <p:nvSpPr>
          <p:cNvPr id="4" name="Slide Number Placeholder 3"/>
          <p:cNvSpPr>
            <a:spLocks noGrp="1"/>
          </p:cNvSpPr>
          <p:nvPr>
            <p:ph type="sldNum" sz="quarter" idx="5"/>
          </p:nvPr>
        </p:nvSpPr>
        <p:spPr/>
        <p:txBody>
          <a:bodyPr/>
          <a:lstStyle/>
          <a:p>
            <a:fld id="{0DE377B3-6015-453B-B544-52070EB2E396}" type="slidenum">
              <a:rPr lang="en-US" smtClean="0"/>
              <a:t>5</a:t>
            </a:fld>
            <a:endParaRPr lang="en-US"/>
          </a:p>
        </p:txBody>
      </p:sp>
    </p:spTree>
    <p:extLst>
      <p:ext uri="{BB962C8B-B14F-4D97-AF65-F5344CB8AC3E}">
        <p14:creationId xmlns:p14="http://schemas.microsoft.com/office/powerpoint/2010/main" val="1465037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Keep in mind that by using Decision Doc, you are not enrolling in a health plan! So, once you determine which plan will work best for you, you’ll complete your enrollment separately.</a:t>
            </a:r>
          </a:p>
          <a:p>
            <a:pPr marL="171450" indent="-171450">
              <a:buFont typeface="Arial" panose="020B0604020202020204" pitchFamily="34" charset="0"/>
              <a:buChar char="•"/>
            </a:pPr>
            <a:r>
              <a:rPr lang="en-US" dirty="0"/>
              <a:t>We’re really excited to be providing you with this platform. We want to make sure everyone feels comfortable with their enrollment decisions this year, and we hope you find Decision Doc to be a valuable resource! </a:t>
            </a:r>
          </a:p>
        </p:txBody>
      </p:sp>
      <p:sp>
        <p:nvSpPr>
          <p:cNvPr id="4" name="Slide Number Placeholder 3"/>
          <p:cNvSpPr>
            <a:spLocks noGrp="1"/>
          </p:cNvSpPr>
          <p:nvPr>
            <p:ph type="sldNum" sz="quarter" idx="5"/>
          </p:nvPr>
        </p:nvSpPr>
        <p:spPr/>
        <p:txBody>
          <a:bodyPr/>
          <a:lstStyle/>
          <a:p>
            <a:fld id="{0DE377B3-6015-453B-B544-52070EB2E396}" type="slidenum">
              <a:rPr lang="en-US" smtClean="0"/>
              <a:t>6</a:t>
            </a:fld>
            <a:endParaRPr lang="en-US"/>
          </a:p>
        </p:txBody>
      </p:sp>
    </p:spTree>
    <p:extLst>
      <p:ext uri="{BB962C8B-B14F-4D97-AF65-F5344CB8AC3E}">
        <p14:creationId xmlns:p14="http://schemas.microsoft.com/office/powerpoint/2010/main" val="3561602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9/14/2022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9/14/2022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9/14/2022</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9/14/2022</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9/14/2022</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9/14/2022</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9/14/2022</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9/14/2022</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nam04.safelinks.protection.outlook.com/?url=http%3A%2F%2Fwww.myhealthmath.com%2Fthinkhwi2023&amp;data=05%7C01%7Ckalexander%40myhealthmath.com%7Ca014356b9710438e79af08da95bd0968%7Ceee62888c4cd47f2810172b8692e59bb%7C0%7C0%7C637986936391722009%7CUnknown%7CTWFpbGZsb3d8eyJWIjoiMC4wLjAwMDAiLCJQIjoiV2luMzIiLCJBTiI6Ik1haWwiLCJXVCI6Mn0%3D%7C3000%7C%7C%7C&amp;sdata=KyH6U7dGH2NfuMwrGlbWJp3feYojqZ84pl%2BsiU5Jf2g%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9/14/2022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Tree>
    <p:extLst>
      <p:ext uri="{BB962C8B-B14F-4D97-AF65-F5344CB8AC3E}">
        <p14:creationId xmlns:p14="http://schemas.microsoft.com/office/powerpoint/2010/main" val="291117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9/14/2022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229288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04285" y="1673105"/>
            <a:ext cx="3217588"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317500" algn="l" defTabSz="914400" rtl="0" eaLnBrk="1" fontAlgn="auto" latinLnBrk="0" hangingPunct="1">
              <a:lnSpc>
                <a:spcPct val="100000"/>
              </a:lnSpc>
              <a:spcBef>
                <a:spcPts val="0"/>
              </a:spcBef>
              <a:spcAft>
                <a:spcPts val="0"/>
              </a:spcAft>
              <a:buClr>
                <a:srgbClr val="FD7B56"/>
              </a:buClr>
              <a:buSzPct val="300000"/>
              <a:buFont typeface="Poppins"/>
              <a:buAutoNum type="arabicPeriod"/>
              <a:tabLst/>
              <a:defRPr/>
            </a:pPr>
            <a:r>
              <a:rPr kumimoji="0" lang="en-US" sz="1400" b="0" i="0" u="none" strike="noStrike" kern="1200" cap="none" spc="0" normalizeH="0" baseline="0" noProof="0" dirty="0">
                <a:ln>
                  <a:noFill/>
                </a:ln>
                <a:solidFill>
                  <a:srgbClr val="333333"/>
                </a:solidFill>
                <a:effectLst/>
                <a:uLnTx/>
                <a:uFillTx/>
                <a:latin typeface="Calibri"/>
                <a:ea typeface="Poppins"/>
                <a:cs typeface="Poppins"/>
                <a:sym typeface="Poppins"/>
              </a:rPr>
              <a:t>  Go to Decision Doc</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br>
            <a:r>
              <a:rPr kumimoji="0" lang="en-US" b="0" u="none" strike="noStrike" kern="1200" cap="none" spc="0" normalizeH="0" baseline="0" noProof="0" dirty="0">
                <a:ln>
                  <a:noFill/>
                </a:ln>
                <a:solidFill>
                  <a:schemeClr val="tx1"/>
                </a:solidFill>
                <a:effectLst/>
                <a:uLnTx/>
                <a:uFillTx/>
                <a:latin typeface="+mn-lt"/>
                <a:ea typeface="Poppins"/>
                <a:cs typeface="Poppins"/>
                <a:sym typeface="Poppins"/>
              </a:rPr>
              <a:t>You’ll also receive emails and other communications with your company’s unique link: </a:t>
            </a:r>
            <a:r>
              <a:rPr lang="en-US" i="1" u="sng" dirty="0">
                <a:solidFill>
                  <a:schemeClr val="accent4"/>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www.myhealthmath.com/</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i="1" u="sng" dirty="0">
                <a:solidFill>
                  <a:schemeClr val="accent4"/>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thinkhwi2023</a:t>
            </a:r>
            <a:endParaRPr kumimoji="0" lang="en-US" b="0" i="1" u="none" strike="noStrike" kern="1200" cap="none" spc="0" normalizeH="0" baseline="0" noProof="0" dirty="0">
              <a:ln>
                <a:noFill/>
              </a:ln>
              <a:solidFill>
                <a:schemeClr val="accent4"/>
              </a:solidFill>
              <a:effectLst/>
              <a:highlight>
                <a:srgbClr val="FFFF00"/>
              </a:highlight>
              <a:uLnTx/>
              <a:uFillTx/>
              <a:latin typeface="+mn-lt"/>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5"/>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986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9/14/2022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2"/>
            </a:pPr>
            <a:r>
              <a:rPr lang="en-US">
                <a:solidFill>
                  <a:srgbClr val="333333"/>
                </a:solidFill>
                <a:latin typeface="+mn-lt"/>
                <a:ea typeface="Poppins"/>
                <a:cs typeface="Poppins"/>
                <a:sym typeface="Poppins"/>
              </a:rPr>
              <a:t>  Tell us a little bit about yourself and medical and pharmacy needs.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Analysts are available to go through the questions on the phone!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5" name="Picture 4">
            <a:extLst>
              <a:ext uri="{FF2B5EF4-FFF2-40B4-BE49-F238E27FC236}">
                <a16:creationId xmlns:a16="http://schemas.microsoft.com/office/drawing/2014/main" id="{D9EBFF0C-1942-4389-A1E1-D9139260AF78}"/>
              </a:ext>
            </a:extLst>
          </p:cNvPr>
          <p:cNvPicPr>
            <a:picLocks noChangeAspect="1"/>
          </p:cNvPicPr>
          <p:nvPr/>
        </p:nvPicPr>
        <p:blipFill rotWithShape="1">
          <a:blip r:embed="rId5"/>
          <a:srcRect t="2022" r="3757"/>
          <a:stretch/>
        </p:blipFill>
        <p:spPr>
          <a:xfrm>
            <a:off x="1328161" y="1596578"/>
            <a:ext cx="5845838" cy="4082357"/>
          </a:xfrm>
          <a:prstGeom prst="rect">
            <a:avLst/>
          </a:prstGeom>
        </p:spPr>
      </p:pic>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12" name="Rectangle 11">
            <a:extLst>
              <a:ext uri="{FF2B5EF4-FFF2-40B4-BE49-F238E27FC236}">
                <a16:creationId xmlns:a16="http://schemas.microsoft.com/office/drawing/2014/main" id="{A6E988F4-8D42-4104-89AD-0AEB1B5BCE1D}"/>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1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9/14/2022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3"/>
            </a:pPr>
            <a:r>
              <a:rPr lang="en-US">
                <a:solidFill>
                  <a:srgbClr val="333333"/>
                </a:solidFill>
                <a:latin typeface="+mn-lt"/>
                <a:ea typeface="Poppins"/>
                <a:cs typeface="Poppins"/>
                <a:sym typeface="Poppins"/>
              </a:rPr>
              <a:t> Receive immediate recommendations comparing your health plan options.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Contact support with any questions!</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a:extLst>
              <a:ext uri="{FF2B5EF4-FFF2-40B4-BE49-F238E27FC236}">
                <a16:creationId xmlns:a16="http://schemas.microsoft.com/office/drawing/2014/main" id="{69BE4A8C-09FA-4187-85A0-FAA34E241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957" y="1557606"/>
            <a:ext cx="4898119" cy="4185979"/>
          </a:xfrm>
          <a:prstGeom prst="rect">
            <a:avLst/>
          </a:prstGeom>
        </p:spPr>
      </p:pic>
    </p:spTree>
    <p:extLst>
      <p:ext uri="{BB962C8B-B14F-4D97-AF65-F5344CB8AC3E}">
        <p14:creationId xmlns:p14="http://schemas.microsoft.com/office/powerpoint/2010/main" val="23026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9/14/2022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4"/>
            </a:pPr>
            <a:r>
              <a:rPr lang="en-US">
                <a:solidFill>
                  <a:srgbClr val="333333"/>
                </a:solidFill>
                <a:latin typeface="+mn-lt"/>
                <a:ea typeface="Poppins"/>
                <a:cs typeface="Poppins"/>
                <a:sym typeface="Poppins"/>
              </a:rPr>
              <a:t> Enroll in plan and save</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Employees who use MyHealthMath save over $1,300 on average.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text, application, email&#10;&#10;Description automatically generated">
            <a:extLst>
              <a:ext uri="{FF2B5EF4-FFF2-40B4-BE49-F238E27FC236}">
                <a16:creationId xmlns:a16="http://schemas.microsoft.com/office/drawing/2014/main" id="{E7282981-6E7A-4696-82C5-97EE0562C7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72" y="1759307"/>
            <a:ext cx="6941290" cy="3534884"/>
          </a:xfrm>
          <a:prstGeom prst="rect">
            <a:avLst/>
          </a:prstGeom>
        </p:spPr>
      </p:pic>
    </p:spTree>
    <p:extLst>
      <p:ext uri="{BB962C8B-B14F-4D97-AF65-F5344CB8AC3E}">
        <p14:creationId xmlns:p14="http://schemas.microsoft.com/office/powerpoint/2010/main" val="95819934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6" ma:contentTypeDescription="Create a new document." ma:contentTypeScope="" ma:versionID="2c939eb8043674cd75bafc6cc69332b1">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4053F-CD55-4474-8084-36D1B49BB6C9}">
  <ds:schemaRef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purl.org/dc/dcmitype/"/>
    <ds:schemaRef ds:uri="5f3abc59-2d54-47f5-9e28-4b02bed357b9"/>
    <ds:schemaRef ds:uri="http://schemas.openxmlformats.org/package/2006/metadata/core-properties"/>
    <ds:schemaRef ds:uri="d17b98f1-e1dc-4e66-83bb-154e861269dc"/>
    <ds:schemaRef ds:uri="http://www.w3.org/XML/1998/namespace"/>
  </ds:schemaRefs>
</ds:datastoreItem>
</file>

<file path=customXml/itemProps2.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3.xml><?xml version="1.0" encoding="utf-8"?>
<ds:datastoreItem xmlns:ds="http://schemas.openxmlformats.org/officeDocument/2006/customXml" ds:itemID="{30FDAFA4-E7A6-435B-A4D3-88A1CA5A1FE8}"/>
</file>

<file path=docProps/app.xml><?xml version="1.0" encoding="utf-8"?>
<Properties xmlns="http://schemas.openxmlformats.org/officeDocument/2006/extended-properties" xmlns:vt="http://schemas.openxmlformats.org/officeDocument/2006/docPropsVTypes">
  <Template/>
  <TotalTime>190</TotalTime>
  <Words>667</Words>
  <Application>Microsoft Office PowerPoint</Application>
  <PresentationFormat>Widescreen</PresentationFormat>
  <Paragraphs>41</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Gill Sans MT</vt:lpstr>
      <vt:lpstr>Poppins</vt:lpstr>
      <vt:lpstr>Tahoma</vt:lpstr>
      <vt:lpstr>Wingdings</vt:lpstr>
      <vt:lpstr>Office Theme</vt:lpstr>
      <vt:lpstr>Personalized Decision Support</vt:lpstr>
      <vt:lpstr>Why Use Decision Doc: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Heather Rogers</cp:lastModifiedBy>
  <cp:revision>7</cp:revision>
  <dcterms:created xsi:type="dcterms:W3CDTF">2021-04-21T20:54:27Z</dcterms:created>
  <dcterms:modified xsi:type="dcterms:W3CDTF">2022-09-14T19:36:52Z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