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4"/>
  </p:sldMasterIdLst>
  <p:notesMasterIdLst>
    <p:notesMasterId r:id="rId8"/>
  </p:notesMasterIdLst>
  <p:sldIdLst>
    <p:sldId id="2147374997" r:id="rId5"/>
    <p:sldId id="2147374994" r:id="rId6"/>
    <p:sldId id="2147375005"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490"/>
    <a:srgbClr val="FFFFFF"/>
    <a:srgbClr val="B7B3B1"/>
    <a:srgbClr val="2C2C2C"/>
    <a:srgbClr val="FFFF8A"/>
    <a:srgbClr val="E9E9E9"/>
    <a:srgbClr val="FFFCBD"/>
    <a:srgbClr val="FFD7B2"/>
    <a:srgbClr val="FFAB4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98CDD6-923A-D5CC-8764-19E28BFA108D}" v="2" dt="2023-11-16T18:58:21.204"/>
    <p1510:client id="{E731CDF9-991F-4CDE-85F3-841156644936}" v="11" dt="2023-09-15T14:56:01.8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673" autoAdjust="0"/>
  </p:normalViewPr>
  <p:slideViewPr>
    <p:cSldViewPr snapToGrid="0">
      <p:cViewPr varScale="1">
        <p:scale>
          <a:sx n="90" d="100"/>
          <a:sy n="90" d="100"/>
        </p:scale>
        <p:origin x="603" y="5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0C88-EBBF-4653-867E-1351C78FBA4C}" type="datetimeFigureOut">
              <a:rPr lang="en-US" smtClean="0"/>
              <a:t>4/10/2024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1F54C-0550-4B20-B1A0-255A1BE483CC}" type="slidenum">
              <a:rPr lang="en-US" smtClean="0"/>
              <a:t>‹#›</a:t>
            </a:fld>
            <a:endParaRPr lang="en-US"/>
          </a:p>
        </p:txBody>
      </p:sp>
    </p:spTree>
    <p:extLst>
      <p:ext uri="{BB962C8B-B14F-4D97-AF65-F5344CB8AC3E}">
        <p14:creationId xmlns:p14="http://schemas.microsoft.com/office/powerpoint/2010/main" val="4284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DD029-5388-7620-CEC1-96D4B37B82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A670BB-05C1-FC9F-5195-92CD1BC1FC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6650D8-3B45-C1D6-99FC-114F077D0776}"/>
              </a:ext>
            </a:extLst>
          </p:cNvPr>
          <p:cNvSpPr>
            <a:spLocks noGrp="1"/>
          </p:cNvSpPr>
          <p:nvPr>
            <p:ph type="body" idx="1"/>
          </p:nvPr>
        </p:nvSpPr>
        <p:spPr/>
        <p:txBody>
          <a:bodyPr/>
          <a:lstStyle/>
          <a:p>
            <a:pPr marL="171450" indent="-171450">
              <a:buFont typeface="Arial" panose="020B0604020202020204" pitchFamily="34" charset="0"/>
              <a:buChar char="•"/>
            </a:pPr>
            <a:r>
              <a:rPr lang="en-US" dirty="0"/>
              <a:t>We’re pleased to share that Decision Doc, powered by HYKE is available to all employees. HYKE is a completely neutral third party and their interactive platform helps you learn about our health plan options before making your enrollment decision</a:t>
            </a:r>
          </a:p>
          <a:p>
            <a:pPr marL="171450" indent="-171450">
              <a:buFont typeface="Arial" panose="020B0604020202020204" pitchFamily="34" charset="0"/>
              <a:buChar char="•"/>
            </a:pPr>
            <a:r>
              <a:rPr lang="en-US" dirty="0"/>
              <a:t>This is a free, quick, and easy confidential service that we encourage everyone to use. It can provide peace of mind for those of you that already know which plan you want to select. Alternatively, if you aren’t sure which plan you’re going to choose, the decision support tool can help you decide. Employees who use HYKE save an average of $1,300 per year!</a:t>
            </a:r>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1D2C48BF-048C-25B0-57D8-B0C962EDC6F6}"/>
              </a:ext>
            </a:extLst>
          </p:cNvPr>
          <p:cNvSpPr>
            <a:spLocks noGrp="1"/>
          </p:cNvSpPr>
          <p:nvPr>
            <p:ph type="sldNum" sz="quarter" idx="5"/>
          </p:nvPr>
        </p:nvSpPr>
        <p:spPr/>
        <p:txBody>
          <a:bodyPr/>
          <a:lstStyle/>
          <a:p>
            <a:fld id="{BE51F54C-0550-4B20-B1A0-255A1BE483CC}" type="slidenum">
              <a:rPr lang="en-US" smtClean="0"/>
              <a:t>1</a:t>
            </a:fld>
            <a:endParaRPr lang="en-US"/>
          </a:p>
        </p:txBody>
      </p:sp>
    </p:spTree>
    <p:extLst>
      <p:ext uri="{BB962C8B-B14F-4D97-AF65-F5344CB8AC3E}">
        <p14:creationId xmlns:p14="http://schemas.microsoft.com/office/powerpoint/2010/main" val="2719462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HYKE can be accessed using the link above, or by scanning the QR code.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Once you reach the platform, you may see an option to view a Claims Snapshot. This feature is available to employees who have been enrolled in one of our health plans. To unlock your Snapshot, you’ll need to enter your subscriber ID, the unique ID found on your health insurance card. Once you enter your ID, HYKE will show you which plan will save you the most money, based on your medical and pharmacy usage last year. Claims snapshots can help you make a quick decision about our plans if your health needs for the upcoming year aren’t changing. </a:t>
            </a:r>
          </a:p>
          <a:p>
            <a:pPr marL="171450" indent="-171450">
              <a:buFont typeface="Arial" panose="020B0604020202020204" pitchFamily="34" charset="0"/>
              <a:buChar char="•"/>
            </a:pPr>
            <a:r>
              <a:rPr lang="en-US" dirty="0"/>
              <a:t>Importantly, since health needs do often change, we strongly recommend all employees continue on to step 2 to see an updated report. </a:t>
            </a:r>
          </a:p>
          <a:p>
            <a:pPr marL="171450" indent="-171450">
              <a:buFont typeface="Arial" panose="020B0604020202020204" pitchFamily="34" charset="0"/>
              <a:buChar char="•"/>
            </a:pPr>
            <a:r>
              <a:rPr lang="en-US" dirty="0"/>
              <a:t>In Step 2, you’ll start by answering some medical questions, either online or by scheduling a phone call. Questions range from the types of specialists you and your family members may see, to surgeries you may be thinking of, to the types of prescriptions anyone may be taking. This level of detail is important so HYKE can calculate which plan option will best meet your specific medical needs.</a:t>
            </a:r>
          </a:p>
          <a:p>
            <a:pPr marL="171450" indent="-171450">
              <a:buFont typeface="Arial" panose="020B0604020202020204" pitchFamily="34" charset="0"/>
              <a:buChar char="•"/>
            </a:pPr>
            <a:r>
              <a:rPr lang="en-US" dirty="0"/>
              <a:t>You then will receive immediate guidance on which plan will be the best fit, based on cost, for you and your family. Your report will include details on how HYKE determines your winning plan, as well as provide a bunch of resources to help you make your decision.</a:t>
            </a:r>
          </a:p>
          <a:p>
            <a:pPr marL="171450" indent="-171450">
              <a:buFont typeface="Arial" panose="020B0604020202020204" pitchFamily="34" charset="0"/>
              <a:buChar char="•"/>
            </a:pPr>
            <a:r>
              <a:rPr lang="en-US" dirty="0"/>
              <a:t>Once you’re ready, navigate to our enrollment platform to complete your enrollment for this year.</a:t>
            </a:r>
          </a:p>
          <a:p>
            <a:pPr marL="171450" indent="-171450">
              <a:buFont typeface="Arial" panose="020B0604020202020204" pitchFamily="34" charset="0"/>
              <a:buChar char="•"/>
            </a:pPr>
            <a:r>
              <a:rPr lang="en-US" dirty="0"/>
              <a:t>At any time, please connect with the HYKE team if you have any questions about how to use the tool. They can be reached via questions@letshyke.com.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2</a:t>
            </a:fld>
            <a:endParaRPr lang="en-US"/>
          </a:p>
        </p:txBody>
      </p:sp>
    </p:spTree>
    <p:extLst>
      <p:ext uri="{BB962C8B-B14F-4D97-AF65-F5344CB8AC3E}">
        <p14:creationId xmlns:p14="http://schemas.microsoft.com/office/powerpoint/2010/main" val="2803948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51F54C-0550-4B20-B1A0-255A1BE483CC}" type="slidenum">
              <a:rPr lang="en-US" smtClean="0"/>
              <a:t>3</a:t>
            </a:fld>
            <a:endParaRPr lang="en-US"/>
          </a:p>
        </p:txBody>
      </p:sp>
    </p:spTree>
    <p:extLst>
      <p:ext uri="{BB962C8B-B14F-4D97-AF65-F5344CB8AC3E}">
        <p14:creationId xmlns:p14="http://schemas.microsoft.com/office/powerpoint/2010/main" val="20946415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itchFamily="2" charset="77"/>
              </a:defRPr>
            </a:lvl1pPr>
          </a:lstStyle>
          <a:p>
            <a:pPr lvl="0"/>
            <a:r>
              <a:rPr lang="en-GB"/>
              <a:t>Unum Sales Update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Light" pitchFamily="2" charset="77"/>
              </a:defRPr>
            </a:lvl1pPr>
          </a:lstStyle>
          <a:p>
            <a:pPr lvl="0"/>
            <a:r>
              <a:rPr lang="en-GB"/>
              <a:t>PRESENTATION DATE</a:t>
            </a:r>
            <a:endParaRPr lang="en-US"/>
          </a:p>
        </p:txBody>
      </p:sp>
    </p:spTree>
    <p:extLst>
      <p:ext uri="{BB962C8B-B14F-4D97-AF65-F5344CB8AC3E}">
        <p14:creationId xmlns:p14="http://schemas.microsoft.com/office/powerpoint/2010/main" val="2916904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06694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819574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067250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493055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74695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10690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7" name="Text Placeholder 5">
            <a:extLst>
              <a:ext uri="{FF2B5EF4-FFF2-40B4-BE49-F238E27FC236}">
                <a16:creationId xmlns:a16="http://schemas.microsoft.com/office/drawing/2014/main" id="{CF858857-97EF-0B39-7FE4-5E9CEEC801B9}"/>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Tree>
    <p:extLst>
      <p:ext uri="{BB962C8B-B14F-4D97-AF65-F5344CB8AC3E}">
        <p14:creationId xmlns:p14="http://schemas.microsoft.com/office/powerpoint/2010/main" val="15855526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12620359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1922AE85-8F94-E77D-1AA8-F310A6A8CC01}"/>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76CE030B-2E34-2CEE-AB22-03959F31A382}"/>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936C6CA9-B9E0-BE78-D91F-5EC6835AE1EA}"/>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984878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spTree>
    <p:extLst>
      <p:ext uri="{BB962C8B-B14F-4D97-AF65-F5344CB8AC3E}">
        <p14:creationId xmlns:p14="http://schemas.microsoft.com/office/powerpoint/2010/main" val="1562669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6" name="Text Placeholder 5">
            <a:extLst>
              <a:ext uri="{FF2B5EF4-FFF2-40B4-BE49-F238E27FC236}">
                <a16:creationId xmlns:a16="http://schemas.microsoft.com/office/drawing/2014/main" id="{982FE998-3029-C35C-FE5E-020246F78C07}"/>
              </a:ext>
            </a:extLst>
          </p:cNvPr>
          <p:cNvSpPr>
            <a:spLocks noGrp="1"/>
          </p:cNvSpPr>
          <p:nvPr>
            <p:ph type="body" sz="quarter" idx="11" hasCustomPrompt="1"/>
          </p:nvPr>
        </p:nvSpPr>
        <p:spPr>
          <a:xfrm>
            <a:off x="1386335" y="4268716"/>
            <a:ext cx="9419330" cy="1090684"/>
          </a:xfrm>
          <a:prstGeom prst="rect">
            <a:avLst/>
          </a:prstGeom>
        </p:spPr>
        <p:txBody>
          <a:bodyPr/>
          <a:lstStyle>
            <a:lvl1pPr marL="0" indent="0" algn="ctr">
              <a:buNone/>
              <a:defRPr sz="2000" b="0" i="0">
                <a:solidFill>
                  <a:srgbClr val="2C2C2C"/>
                </a:solidFill>
                <a:latin typeface="Ambit Light" pitchFamily="2" charset="77"/>
              </a:defRPr>
            </a:lvl1pPr>
          </a:lstStyle>
          <a:p>
            <a:pPr lvl="0"/>
            <a:r>
              <a:rPr lang="en-GB"/>
              <a:t>Product Update</a:t>
            </a:r>
            <a:endParaRPr lang="en-US"/>
          </a:p>
        </p:txBody>
      </p:sp>
    </p:spTree>
    <p:extLst>
      <p:ext uri="{BB962C8B-B14F-4D97-AF65-F5344CB8AC3E}">
        <p14:creationId xmlns:p14="http://schemas.microsoft.com/office/powerpoint/2010/main" val="21527948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Tree>
    <p:extLst>
      <p:ext uri="{BB962C8B-B14F-4D97-AF65-F5344CB8AC3E}">
        <p14:creationId xmlns:p14="http://schemas.microsoft.com/office/powerpoint/2010/main" val="3658557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
        <p:nvSpPr>
          <p:cNvPr id="10" name="Text Placeholder 5">
            <a:extLst>
              <a:ext uri="{FF2B5EF4-FFF2-40B4-BE49-F238E27FC236}">
                <a16:creationId xmlns:a16="http://schemas.microsoft.com/office/drawing/2014/main" id="{2532D76B-6679-F101-0A1E-5984D853A1F5}"/>
              </a:ext>
            </a:extLst>
          </p:cNvPr>
          <p:cNvSpPr>
            <a:spLocks noGrp="1"/>
          </p:cNvSpPr>
          <p:nvPr>
            <p:ph type="body" sz="quarter" idx="12" hasCustomPrompt="1"/>
          </p:nvPr>
        </p:nvSpPr>
        <p:spPr>
          <a:xfrm>
            <a:off x="938156" y="3860413"/>
            <a:ext cx="10315687" cy="2229937"/>
          </a:xfrm>
          <a:prstGeom prst="rect">
            <a:avLst/>
          </a:prstGeom>
        </p:spPr>
        <p:txBody>
          <a:bodyPr/>
          <a:lstStyle>
            <a:lvl1pPr marL="0" indent="0" algn="ctr">
              <a:buNone/>
              <a:defRPr sz="2800" b="0" i="0">
                <a:solidFill>
                  <a:srgbClr val="2C2C2C"/>
                </a:solidFill>
                <a:latin typeface="Ambit" pitchFamily="2" charset="77"/>
              </a:defRPr>
            </a:lvl1pPr>
          </a:lstStyle>
          <a:p>
            <a:pPr lvl="0"/>
            <a:r>
              <a:rPr lang="en-GB"/>
              <a:t>We have two strong platforms that work well separately, and products our customers like. But they don’t talk to each other well, so it’s hard to present a united face to customers, and harder still to make uniform changes across two platforms</a:t>
            </a:r>
            <a:endParaRPr lang="en-US"/>
          </a:p>
        </p:txBody>
      </p:sp>
    </p:spTree>
    <p:extLst>
      <p:ext uri="{BB962C8B-B14F-4D97-AF65-F5344CB8AC3E}">
        <p14:creationId xmlns:p14="http://schemas.microsoft.com/office/powerpoint/2010/main" val="18771509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width tex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323B4-DF4C-60AC-D1EC-C659EC9E40A7}"/>
              </a:ext>
            </a:extLst>
          </p:cNvPr>
          <p:cNvSpPr/>
          <p:nvPr userDrawn="1"/>
        </p:nvSpPr>
        <p:spPr>
          <a:xfrm>
            <a:off x="0" y="0"/>
            <a:ext cx="12192000" cy="6858000"/>
          </a:xfrm>
          <a:prstGeom prst="rect">
            <a:avLst/>
          </a:prstGeom>
          <a:solidFill>
            <a:srgbClr val="FFF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
            <a:extLst>
              <a:ext uri="{FF2B5EF4-FFF2-40B4-BE49-F238E27FC236}">
                <a16:creationId xmlns:a16="http://schemas.microsoft.com/office/drawing/2014/main" id="{D1EA782B-8AC3-0F66-31F4-EC0E4426E87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510077F0-4ADF-DDFF-81FC-4ABFD8C18F8A}"/>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C188B7-E7CB-A865-A9EF-BE08762E2D78}"/>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3C2BD9A-DC1D-24BF-76C6-1590362CA5E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F68ED7-340E-0229-81C3-0D1FE3097796}"/>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C1EE27A-74BF-FED3-BF3C-6463E60ADAA3}"/>
              </a:ext>
            </a:extLst>
          </p:cNvPr>
          <p:cNvSpPr>
            <a:spLocks noGrp="1"/>
          </p:cNvSpPr>
          <p:nvPr>
            <p:ph type="ctrTitle"/>
          </p:nvPr>
        </p:nvSpPr>
        <p:spPr>
          <a:xfrm>
            <a:off x="598449" y="718953"/>
            <a:ext cx="9144000" cy="1002272"/>
          </a:xfrm>
          <a:prstGeom prst="rect">
            <a:avLst/>
          </a:prstGeom>
        </p:spPr>
        <p:txBody>
          <a:bodyPr anchor="t" anchorCtr="0"/>
          <a:lstStyle/>
          <a:p>
            <a:pPr algn="l"/>
            <a:endParaRPr lang="en-US">
              <a:latin typeface="Ambit Light" pitchFamily="2" charset="0"/>
            </a:endParaRPr>
          </a:p>
        </p:txBody>
      </p:sp>
      <p:sp>
        <p:nvSpPr>
          <p:cNvPr id="3" name="Text Placeholder 5">
            <a:extLst>
              <a:ext uri="{FF2B5EF4-FFF2-40B4-BE49-F238E27FC236}">
                <a16:creationId xmlns:a16="http://schemas.microsoft.com/office/drawing/2014/main" id="{A99CAA8E-6976-2AA3-7E6F-CB5380F81AAF}"/>
              </a:ext>
            </a:extLst>
          </p:cNvPr>
          <p:cNvSpPr>
            <a:spLocks noGrp="1"/>
          </p:cNvSpPr>
          <p:nvPr>
            <p:ph type="body" sz="quarter" idx="12"/>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endParaRPr lang="en-US"/>
          </a:p>
        </p:txBody>
      </p:sp>
      <p:pic>
        <p:nvPicPr>
          <p:cNvPr id="4" name="Picture 3" descr="A black and grey logo&#10;&#10;Description automatically generated">
            <a:extLst>
              <a:ext uri="{FF2B5EF4-FFF2-40B4-BE49-F238E27FC236}">
                <a16:creationId xmlns:a16="http://schemas.microsoft.com/office/drawing/2014/main" id="{C8203EF1-654E-B8A6-E1D1-54799E8EB1B1}"/>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E97CDB19-21FE-F581-8A49-E135487BCACA}"/>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61E03C3E-E37C-4DF5-158B-5090CDBE7F8C}"/>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4" name="Straight Connector 13">
            <a:extLst>
              <a:ext uri="{FF2B5EF4-FFF2-40B4-BE49-F238E27FC236}">
                <a16:creationId xmlns:a16="http://schemas.microsoft.com/office/drawing/2014/main" id="{A5E17DCB-6A5E-1D62-6568-BC0F4F269ED8}"/>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74278-B5B8-457F-F74C-9C3C92F5052E}"/>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1817E139-0CC8-A441-7CDA-7072DE70B51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7" name="Text Placeholder 12">
            <a:extLst>
              <a:ext uri="{FF2B5EF4-FFF2-40B4-BE49-F238E27FC236}">
                <a16:creationId xmlns:a16="http://schemas.microsoft.com/office/drawing/2014/main" id="{4E00D8DE-07C4-CEBE-19DC-3C2E348BF48A}"/>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933580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pic>
        <p:nvPicPr>
          <p:cNvPr id="8" name="Graphic 7">
            <a:extLst>
              <a:ext uri="{FF2B5EF4-FFF2-40B4-BE49-F238E27FC236}">
                <a16:creationId xmlns:a16="http://schemas.microsoft.com/office/drawing/2014/main" id="{6CC9D73B-C0AC-9F1B-1E57-6A9E8E375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6422" y="2069867"/>
            <a:ext cx="2260085" cy="2260085"/>
          </a:xfrm>
          <a:prstGeom prst="rect">
            <a:avLst/>
          </a:prstGeom>
        </p:spPr>
      </p:pic>
      <p:pic>
        <p:nvPicPr>
          <p:cNvPr id="9" name="Graphic 8">
            <a:extLst>
              <a:ext uri="{FF2B5EF4-FFF2-40B4-BE49-F238E27FC236}">
                <a16:creationId xmlns:a16="http://schemas.microsoft.com/office/drawing/2014/main" id="{985872CD-1641-A240-85BC-840E922FE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4396" y="2069867"/>
            <a:ext cx="2260085" cy="2260085"/>
          </a:xfrm>
          <a:prstGeom prst="rect">
            <a:avLst/>
          </a:prstGeom>
        </p:spPr>
      </p:pic>
      <p:pic>
        <p:nvPicPr>
          <p:cNvPr id="10" name="Graphic 9">
            <a:extLst>
              <a:ext uri="{FF2B5EF4-FFF2-40B4-BE49-F238E27FC236}">
                <a16:creationId xmlns:a16="http://schemas.microsoft.com/office/drawing/2014/main" id="{F11FA13F-E9FF-2222-8313-F5AFEE5C75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2369"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Title</a:t>
            </a:r>
          </a:p>
        </p:txBody>
      </p:sp>
      <p:sp>
        <p:nvSpPr>
          <p:cNvPr id="11" name="Text Placeholder 5">
            <a:extLst>
              <a:ext uri="{FF2B5EF4-FFF2-40B4-BE49-F238E27FC236}">
                <a16:creationId xmlns:a16="http://schemas.microsoft.com/office/drawing/2014/main" id="{E29BFE94-C769-9835-C2BB-CA53CB022171}"/>
              </a:ext>
            </a:extLst>
          </p:cNvPr>
          <p:cNvSpPr>
            <a:spLocks noGrp="1"/>
          </p:cNvSpPr>
          <p:nvPr>
            <p:ph type="body" sz="quarter" idx="12" hasCustomPrompt="1"/>
          </p:nvPr>
        </p:nvSpPr>
        <p:spPr>
          <a:xfrm>
            <a:off x="78954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2" name="Text Placeholder 5">
            <a:extLst>
              <a:ext uri="{FF2B5EF4-FFF2-40B4-BE49-F238E27FC236}">
                <a16:creationId xmlns:a16="http://schemas.microsoft.com/office/drawing/2014/main" id="{6B259EA7-D8C7-59B4-7563-526CBFCDADD7}"/>
              </a:ext>
            </a:extLst>
          </p:cNvPr>
          <p:cNvSpPr>
            <a:spLocks noGrp="1"/>
          </p:cNvSpPr>
          <p:nvPr>
            <p:ph type="body" sz="quarter" idx="13" hasCustomPrompt="1"/>
          </p:nvPr>
        </p:nvSpPr>
        <p:spPr>
          <a:xfrm>
            <a:off x="78954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3" name="Text Placeholder 5">
            <a:extLst>
              <a:ext uri="{FF2B5EF4-FFF2-40B4-BE49-F238E27FC236}">
                <a16:creationId xmlns:a16="http://schemas.microsoft.com/office/drawing/2014/main" id="{9FD1FACF-3063-83D7-D9D0-A00B775B17CF}"/>
              </a:ext>
            </a:extLst>
          </p:cNvPr>
          <p:cNvSpPr>
            <a:spLocks noGrp="1"/>
          </p:cNvSpPr>
          <p:nvPr>
            <p:ph type="body" sz="quarter" idx="14" hasCustomPrompt="1"/>
          </p:nvPr>
        </p:nvSpPr>
        <p:spPr>
          <a:xfrm>
            <a:off x="55816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4" name="Text Placeholder 5">
            <a:extLst>
              <a:ext uri="{FF2B5EF4-FFF2-40B4-BE49-F238E27FC236}">
                <a16:creationId xmlns:a16="http://schemas.microsoft.com/office/drawing/2014/main" id="{C8E4C070-2B2C-CECE-1D26-E31C62063216}"/>
              </a:ext>
            </a:extLst>
          </p:cNvPr>
          <p:cNvSpPr>
            <a:spLocks noGrp="1"/>
          </p:cNvSpPr>
          <p:nvPr>
            <p:ph type="body" sz="quarter" idx="15" hasCustomPrompt="1"/>
          </p:nvPr>
        </p:nvSpPr>
        <p:spPr>
          <a:xfrm>
            <a:off x="365201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5" name="Text Placeholder 5">
            <a:extLst>
              <a:ext uri="{FF2B5EF4-FFF2-40B4-BE49-F238E27FC236}">
                <a16:creationId xmlns:a16="http://schemas.microsoft.com/office/drawing/2014/main" id="{47A9CC93-FA89-94AD-F9D8-640973CADF3B}"/>
              </a:ext>
            </a:extLst>
          </p:cNvPr>
          <p:cNvSpPr>
            <a:spLocks noGrp="1"/>
          </p:cNvSpPr>
          <p:nvPr>
            <p:ph type="body" sz="quarter" idx="16" hasCustomPrompt="1"/>
          </p:nvPr>
        </p:nvSpPr>
        <p:spPr>
          <a:xfrm>
            <a:off x="365201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6" name="Text Placeholder 5">
            <a:extLst>
              <a:ext uri="{FF2B5EF4-FFF2-40B4-BE49-F238E27FC236}">
                <a16:creationId xmlns:a16="http://schemas.microsoft.com/office/drawing/2014/main" id="{E28864DD-BBB7-0B2D-C8FD-3C1CCF67E36F}"/>
              </a:ext>
            </a:extLst>
          </p:cNvPr>
          <p:cNvSpPr>
            <a:spLocks noGrp="1"/>
          </p:cNvSpPr>
          <p:nvPr>
            <p:ph type="body" sz="quarter" idx="17" hasCustomPrompt="1"/>
          </p:nvPr>
        </p:nvSpPr>
        <p:spPr>
          <a:xfrm>
            <a:off x="342063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7" name="Text Placeholder 5">
            <a:extLst>
              <a:ext uri="{FF2B5EF4-FFF2-40B4-BE49-F238E27FC236}">
                <a16:creationId xmlns:a16="http://schemas.microsoft.com/office/drawing/2014/main" id="{58B58356-DA9A-D031-E2AE-ADD5F3139D3A}"/>
              </a:ext>
            </a:extLst>
          </p:cNvPr>
          <p:cNvSpPr>
            <a:spLocks noGrp="1"/>
          </p:cNvSpPr>
          <p:nvPr>
            <p:ph type="body" sz="quarter" idx="18" hasCustomPrompt="1"/>
          </p:nvPr>
        </p:nvSpPr>
        <p:spPr>
          <a:xfrm>
            <a:off x="6504547"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8" name="Text Placeholder 5">
            <a:extLst>
              <a:ext uri="{FF2B5EF4-FFF2-40B4-BE49-F238E27FC236}">
                <a16:creationId xmlns:a16="http://schemas.microsoft.com/office/drawing/2014/main" id="{4FB38125-489B-0DF3-233D-E56775ED2DF2}"/>
              </a:ext>
            </a:extLst>
          </p:cNvPr>
          <p:cNvSpPr>
            <a:spLocks noGrp="1"/>
          </p:cNvSpPr>
          <p:nvPr>
            <p:ph type="body" sz="quarter" idx="19" hasCustomPrompt="1"/>
          </p:nvPr>
        </p:nvSpPr>
        <p:spPr>
          <a:xfrm>
            <a:off x="6504547"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9" name="Text Placeholder 5">
            <a:extLst>
              <a:ext uri="{FF2B5EF4-FFF2-40B4-BE49-F238E27FC236}">
                <a16:creationId xmlns:a16="http://schemas.microsoft.com/office/drawing/2014/main" id="{12983792-7679-7C23-149D-8766B803177F}"/>
              </a:ext>
            </a:extLst>
          </p:cNvPr>
          <p:cNvSpPr>
            <a:spLocks noGrp="1"/>
          </p:cNvSpPr>
          <p:nvPr>
            <p:ph type="body" sz="quarter" idx="20" hasCustomPrompt="1"/>
          </p:nvPr>
        </p:nvSpPr>
        <p:spPr>
          <a:xfrm>
            <a:off x="6273162"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20" name="Text Placeholder 5">
            <a:extLst>
              <a:ext uri="{FF2B5EF4-FFF2-40B4-BE49-F238E27FC236}">
                <a16:creationId xmlns:a16="http://schemas.microsoft.com/office/drawing/2014/main" id="{5229E327-50AE-18D6-D3C6-4F7AA16EFB75}"/>
              </a:ext>
            </a:extLst>
          </p:cNvPr>
          <p:cNvSpPr>
            <a:spLocks noGrp="1"/>
          </p:cNvSpPr>
          <p:nvPr>
            <p:ph type="body" sz="quarter" idx="21" hasCustomPrompt="1"/>
          </p:nvPr>
        </p:nvSpPr>
        <p:spPr>
          <a:xfrm>
            <a:off x="9347138"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21" name="Text Placeholder 5">
            <a:extLst>
              <a:ext uri="{FF2B5EF4-FFF2-40B4-BE49-F238E27FC236}">
                <a16:creationId xmlns:a16="http://schemas.microsoft.com/office/drawing/2014/main" id="{1AAD64D4-A3C0-739B-84B5-964DAC877403}"/>
              </a:ext>
            </a:extLst>
          </p:cNvPr>
          <p:cNvSpPr>
            <a:spLocks noGrp="1"/>
          </p:cNvSpPr>
          <p:nvPr>
            <p:ph type="body" sz="quarter" idx="22" hasCustomPrompt="1"/>
          </p:nvPr>
        </p:nvSpPr>
        <p:spPr>
          <a:xfrm>
            <a:off x="9347138"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22" name="Text Placeholder 5">
            <a:extLst>
              <a:ext uri="{FF2B5EF4-FFF2-40B4-BE49-F238E27FC236}">
                <a16:creationId xmlns:a16="http://schemas.microsoft.com/office/drawing/2014/main" id="{21F180A7-838E-1441-A6E8-9FA22F6E4EE1}"/>
              </a:ext>
            </a:extLst>
          </p:cNvPr>
          <p:cNvSpPr>
            <a:spLocks noGrp="1"/>
          </p:cNvSpPr>
          <p:nvPr>
            <p:ph type="body" sz="quarter" idx="23" hasCustomPrompt="1"/>
          </p:nvPr>
        </p:nvSpPr>
        <p:spPr>
          <a:xfrm>
            <a:off x="9115753"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pic>
        <p:nvPicPr>
          <p:cNvPr id="3" name="Picture 2" descr="A black and grey logo&#10;&#10;Description automatically generated">
            <a:extLst>
              <a:ext uri="{FF2B5EF4-FFF2-40B4-BE49-F238E27FC236}">
                <a16:creationId xmlns:a16="http://schemas.microsoft.com/office/drawing/2014/main" id="{A1A34EA6-6D15-4B2E-FDBD-675538DB33F7}"/>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99982B4D-BC67-85CA-B7A5-0555E669EAA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4549BC0E-BF66-8898-1690-08F4DDA76B5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23" name="Straight Connector 22">
            <a:extLst>
              <a:ext uri="{FF2B5EF4-FFF2-40B4-BE49-F238E27FC236}">
                <a16:creationId xmlns:a16="http://schemas.microsoft.com/office/drawing/2014/main" id="{D923A652-1E0E-185A-0C75-87DF9291901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44A84-C7BA-C26D-774D-1C824A222C48}"/>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EC6F821-F364-459D-4E9F-AEA046D1862E}"/>
              </a:ext>
            </a:extLst>
          </p:cNvPr>
          <p:cNvSpPr>
            <a:spLocks noGrp="1"/>
          </p:cNvSpPr>
          <p:nvPr>
            <p:ph type="body" sz="quarter" idx="24"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6" name="Text Placeholder 12">
            <a:extLst>
              <a:ext uri="{FF2B5EF4-FFF2-40B4-BE49-F238E27FC236}">
                <a16:creationId xmlns:a16="http://schemas.microsoft.com/office/drawing/2014/main" id="{50A4A2DC-EC94-0CCB-E85E-FB93274B89E1}"/>
              </a:ext>
            </a:extLst>
          </p:cNvPr>
          <p:cNvSpPr>
            <a:spLocks noGrp="1"/>
          </p:cNvSpPr>
          <p:nvPr>
            <p:ph type="body" sz="quarter" idx="25"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4621826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3196113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3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556176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4175215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238952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653162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188683"/>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719324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14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09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398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1.png"/><Relationship Id="rId7" Type="http://schemas.openxmlformats.org/officeDocument/2006/relationships/image" Target="../media/image34.png"/><Relationship Id="rId12"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hyperlink" Target="http://www.myhyke.com/kingphilip2024" TargetMode="External"/><Relationship Id="rId10" Type="http://schemas.openxmlformats.org/officeDocument/2006/relationships/image" Target="../media/image35.png"/><Relationship Id="rId4" Type="http://schemas.openxmlformats.org/officeDocument/2006/relationships/image" Target="../media/image32.svg"/><Relationship Id="rId9" Type="http://schemas.openxmlformats.org/officeDocument/2006/relationships/image" Target="../media/image21.svg"/></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http://www.myhyke.com/floridaortho2024" TargetMode="External"/><Relationship Id="rId5" Type="http://schemas.openxmlformats.org/officeDocument/2006/relationships/hyperlink" Target="https://www.myhyke.com/XXXX2024" TargetMode="External"/><Relationship Id="rId4" Type="http://schemas.openxmlformats.org/officeDocument/2006/relationships/hyperlink" Target="http://www.myhyke.com/kingphilip202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50AC3-F75B-9413-7B3E-1AD80F598709}"/>
            </a:ext>
          </a:extLst>
        </p:cNvPr>
        <p:cNvGrpSpPr/>
        <p:nvPr/>
      </p:nvGrpSpPr>
      <p:grpSpPr>
        <a:xfrm>
          <a:off x="0" y="0"/>
          <a:ext cx="0" cy="0"/>
          <a:chOff x="0" y="0"/>
          <a:chExt cx="0" cy="0"/>
        </a:xfrm>
      </p:grpSpPr>
      <p:sp>
        <p:nvSpPr>
          <p:cNvPr id="22" name="Text Placeholder 21">
            <a:extLst>
              <a:ext uri="{FF2B5EF4-FFF2-40B4-BE49-F238E27FC236}">
                <a16:creationId xmlns:a16="http://schemas.microsoft.com/office/drawing/2014/main" id="{B1C2343F-BD91-F1B4-A7C5-CCCD2DB289DB}"/>
              </a:ext>
            </a:extLst>
          </p:cNvPr>
          <p:cNvSpPr>
            <a:spLocks noGrp="1"/>
          </p:cNvSpPr>
          <p:nvPr>
            <p:ph type="body" sz="quarter" idx="11"/>
          </p:nvPr>
        </p:nvSpPr>
        <p:spPr>
          <a:xfrm>
            <a:off x="633349" y="1857656"/>
            <a:ext cx="4044647" cy="660554"/>
          </a:xfrm>
        </p:spPr>
        <p:txBody>
          <a:bodyPr/>
          <a:lstStyle/>
          <a:p>
            <a:r>
              <a:rPr lang="en-US" sz="2000" dirty="0">
                <a:latin typeface="Ambit Light" panose="00000400000000000000" pitchFamily="50" charset="0"/>
              </a:rPr>
              <a:t>Choose the right health plan for you and your family.</a:t>
            </a:r>
          </a:p>
        </p:txBody>
      </p:sp>
      <p:sp>
        <p:nvSpPr>
          <p:cNvPr id="8" name="Content Placeholder 7">
            <a:extLst>
              <a:ext uri="{FF2B5EF4-FFF2-40B4-BE49-F238E27FC236}">
                <a16:creationId xmlns:a16="http://schemas.microsoft.com/office/drawing/2014/main" id="{89726031-1A46-C7F1-254E-E5473D9804AE}"/>
              </a:ext>
            </a:extLst>
          </p:cNvPr>
          <p:cNvSpPr txBox="1">
            <a:spLocks/>
          </p:cNvSpPr>
          <p:nvPr/>
        </p:nvSpPr>
        <p:spPr>
          <a:xfrm>
            <a:off x="1269276" y="3872495"/>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~$1,300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savings per employee </a:t>
            </a:r>
          </a:p>
        </p:txBody>
      </p:sp>
      <p:sp>
        <p:nvSpPr>
          <p:cNvPr id="9" name="Content Placeholder 7">
            <a:extLst>
              <a:ext uri="{FF2B5EF4-FFF2-40B4-BE49-F238E27FC236}">
                <a16:creationId xmlns:a16="http://schemas.microsoft.com/office/drawing/2014/main" id="{7C3113D0-BFC3-0F4E-B7B7-B61FF182B757}"/>
              </a:ext>
            </a:extLst>
          </p:cNvPr>
          <p:cNvSpPr txBox="1">
            <a:spLocks/>
          </p:cNvSpPr>
          <p:nvPr/>
        </p:nvSpPr>
        <p:spPr>
          <a:xfrm>
            <a:off x="1269276" y="4559910"/>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5-10 minutes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to complete</a:t>
            </a: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sp>
        <p:nvSpPr>
          <p:cNvPr id="10" name="Content Placeholder 7">
            <a:extLst>
              <a:ext uri="{FF2B5EF4-FFF2-40B4-BE49-F238E27FC236}">
                <a16:creationId xmlns:a16="http://schemas.microsoft.com/office/drawing/2014/main" id="{269FB17C-6E72-A1E7-9F6B-481845CC6B04}"/>
              </a:ext>
            </a:extLst>
          </p:cNvPr>
          <p:cNvSpPr txBox="1">
            <a:spLocks/>
          </p:cNvSpPr>
          <p:nvPr/>
        </p:nvSpPr>
        <p:spPr>
          <a:xfrm>
            <a:off x="1231737" y="5247325"/>
            <a:ext cx="4374040" cy="366979"/>
          </a:xfrm>
          <a:prstGeom prst="rect">
            <a:avLst/>
          </a:prstGeom>
        </p:spPr>
        <p:txBody>
          <a:bodyPr vert="horz" lIns="91440" tIns="45720" rIns="91440" bIns="45720" rtlCol="0">
            <a:normAutofit fontScale="92500"/>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All information is </a:t>
            </a: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secure and confidential</a:t>
            </a: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pic>
        <p:nvPicPr>
          <p:cNvPr id="11" name="Graphic 10" descr="Heart with pulse outline">
            <a:extLst>
              <a:ext uri="{FF2B5EF4-FFF2-40B4-BE49-F238E27FC236}">
                <a16:creationId xmlns:a16="http://schemas.microsoft.com/office/drawing/2014/main" id="{D03DA1A2-C6FD-E382-10A9-9A9745EA5F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6793" y="5173581"/>
            <a:ext cx="514465" cy="514465"/>
          </a:xfrm>
          <a:prstGeom prst="rect">
            <a:avLst/>
          </a:prstGeom>
        </p:spPr>
      </p:pic>
      <p:pic>
        <p:nvPicPr>
          <p:cNvPr id="12" name="Graphic 11" descr="Clipboard Partially Checked outline">
            <a:extLst>
              <a:ext uri="{FF2B5EF4-FFF2-40B4-BE49-F238E27FC236}">
                <a16:creationId xmlns:a16="http://schemas.microsoft.com/office/drawing/2014/main" id="{0516F751-B1CB-C48C-6A4C-BAED8FA42B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6793" y="4486166"/>
            <a:ext cx="514465" cy="514465"/>
          </a:xfrm>
          <a:prstGeom prst="rect">
            <a:avLst/>
          </a:prstGeom>
        </p:spPr>
      </p:pic>
      <p:pic>
        <p:nvPicPr>
          <p:cNvPr id="13" name="Graphic 12" descr="Piggy Bank outline">
            <a:extLst>
              <a:ext uri="{FF2B5EF4-FFF2-40B4-BE49-F238E27FC236}">
                <a16:creationId xmlns:a16="http://schemas.microsoft.com/office/drawing/2014/main" id="{208ABF36-9248-7402-0BEF-A8CD7FA3FEA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145" y="3762559"/>
            <a:ext cx="514465" cy="514465"/>
          </a:xfrm>
          <a:prstGeom prst="rect">
            <a:avLst/>
          </a:prstGeom>
        </p:spPr>
      </p:pic>
      <p:sp>
        <p:nvSpPr>
          <p:cNvPr id="14" name="Text Placeholder 21">
            <a:extLst>
              <a:ext uri="{FF2B5EF4-FFF2-40B4-BE49-F238E27FC236}">
                <a16:creationId xmlns:a16="http://schemas.microsoft.com/office/drawing/2014/main" id="{DA8240E9-D8E4-0A4B-86B5-5FC9A7E1F493}"/>
              </a:ext>
            </a:extLst>
          </p:cNvPr>
          <p:cNvSpPr txBox="1">
            <a:spLocks/>
          </p:cNvSpPr>
          <p:nvPr/>
        </p:nvSpPr>
        <p:spPr>
          <a:xfrm>
            <a:off x="633349" y="3248505"/>
            <a:ext cx="4044647" cy="3609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C2C2C"/>
                </a:solidFill>
                <a:latin typeface="Ambi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Why Use HYKE?</a:t>
            </a: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4F76BB4C-D310-1D8D-3D30-20A626A5DEF1}"/>
              </a:ext>
            </a:extLst>
          </p:cNvPr>
          <p:cNvPicPr>
            <a:picLocks noChangeAspect="1"/>
          </p:cNvPicPr>
          <p:nvPr/>
        </p:nvPicPr>
        <p:blipFill>
          <a:blip r:embed="rId9"/>
          <a:stretch>
            <a:fillRect/>
          </a:stretch>
        </p:blipFill>
        <p:spPr>
          <a:xfrm>
            <a:off x="746793" y="726565"/>
            <a:ext cx="4374040" cy="810655"/>
          </a:xfrm>
          <a:prstGeom prst="rect">
            <a:avLst/>
          </a:prstGeom>
        </p:spPr>
      </p:pic>
      <p:pic>
        <p:nvPicPr>
          <p:cNvPr id="17" name="Picture 16" descr="A computer screen with a message&#10;&#10;Description automatically generated">
            <a:extLst>
              <a:ext uri="{FF2B5EF4-FFF2-40B4-BE49-F238E27FC236}">
                <a16:creationId xmlns:a16="http://schemas.microsoft.com/office/drawing/2014/main" id="{93FA92E4-14E9-5F56-B4C9-4F55326424F6}"/>
              </a:ext>
            </a:extLst>
          </p:cNvPr>
          <p:cNvPicPr>
            <a:picLocks noChangeAspect="1"/>
          </p:cNvPicPr>
          <p:nvPr/>
        </p:nvPicPr>
        <p:blipFill>
          <a:blip r:embed="rId10"/>
          <a:stretch>
            <a:fillRect/>
          </a:stretch>
        </p:blipFill>
        <p:spPr>
          <a:xfrm>
            <a:off x="5961399" y="1101605"/>
            <a:ext cx="5702593" cy="4654789"/>
          </a:xfrm>
          <a:prstGeom prst="rect">
            <a:avLst/>
          </a:prstGeom>
        </p:spPr>
      </p:pic>
      <p:pic>
        <p:nvPicPr>
          <p:cNvPr id="19" name="Picture 18" descr="A screenshot of a website&#10;&#10;Description automatically generated">
            <a:extLst>
              <a:ext uri="{FF2B5EF4-FFF2-40B4-BE49-F238E27FC236}">
                <a16:creationId xmlns:a16="http://schemas.microsoft.com/office/drawing/2014/main" id="{59246D4E-0671-762F-50AA-432EE8C51C35}"/>
              </a:ext>
            </a:extLst>
          </p:cNvPr>
          <p:cNvPicPr>
            <a:picLocks noChangeAspect="1"/>
          </p:cNvPicPr>
          <p:nvPr/>
        </p:nvPicPr>
        <p:blipFill>
          <a:blip r:embed="rId11"/>
          <a:stretch>
            <a:fillRect/>
          </a:stretch>
        </p:blipFill>
        <p:spPr>
          <a:xfrm>
            <a:off x="6524992" y="1658177"/>
            <a:ext cx="4575405" cy="2292627"/>
          </a:xfrm>
          <a:prstGeom prst="rect">
            <a:avLst/>
          </a:prstGeom>
        </p:spPr>
      </p:pic>
    </p:spTree>
    <p:extLst>
      <p:ext uri="{BB962C8B-B14F-4D97-AF65-F5344CB8AC3E}">
        <p14:creationId xmlns:p14="http://schemas.microsoft.com/office/powerpoint/2010/main" val="4058789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6ACAD5-A0A3-9D9A-977D-8FB40A2EEA8A}"/>
              </a:ext>
              <a:ext uri="{C183D7F6-B498-43B3-948B-1728B52AA6E4}">
                <adec:decorative xmlns:adec="http://schemas.microsoft.com/office/drawing/2017/decorative" val="1"/>
              </a:ext>
            </a:extLst>
          </p:cNvPr>
          <p:cNvSpPr/>
          <p:nvPr/>
        </p:nvSpPr>
        <p:spPr>
          <a:xfrm>
            <a:off x="-148856" y="-74428"/>
            <a:ext cx="12192000" cy="2927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7CB7"/>
              </a:solidFill>
              <a:effectLst/>
              <a:uLnTx/>
              <a:uFillTx/>
              <a:latin typeface="Open Sans"/>
              <a:ea typeface="+mn-ea"/>
              <a:cs typeface="+mn-cs"/>
            </a:endParaRPr>
          </a:p>
        </p:txBody>
      </p:sp>
      <p:sp>
        <p:nvSpPr>
          <p:cNvPr id="5" name="object 2">
            <a:extLst>
              <a:ext uri="{FF2B5EF4-FFF2-40B4-BE49-F238E27FC236}">
                <a16:creationId xmlns:a16="http://schemas.microsoft.com/office/drawing/2014/main" id="{1ABB6A3D-DE00-782B-E4D7-42C2902FF538}"/>
              </a:ext>
            </a:extLst>
          </p:cNvPr>
          <p:cNvSpPr txBox="1">
            <a:spLocks/>
          </p:cNvSpPr>
          <p:nvPr/>
        </p:nvSpPr>
        <p:spPr>
          <a:xfrm>
            <a:off x="463967" y="329600"/>
            <a:ext cx="407916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0" i="0" u="none" strike="noStrike" kern="1200" cap="none" spc="-12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rPr>
              <a:t>Get Started Today</a:t>
            </a:r>
            <a:endParaRPr kumimoji="0" lang="en-US" sz="4000" b="0" i="0" u="none" strike="noStrike" kern="1200" cap="none" spc="-5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endParaRPr>
          </a:p>
        </p:txBody>
      </p:sp>
      <p:grpSp>
        <p:nvGrpSpPr>
          <p:cNvPr id="33" name="Group 32">
            <a:extLst>
              <a:ext uri="{FF2B5EF4-FFF2-40B4-BE49-F238E27FC236}">
                <a16:creationId xmlns:a16="http://schemas.microsoft.com/office/drawing/2014/main" id="{B256C4EB-10EB-C9C6-CD2C-E503CB595AF7}"/>
              </a:ext>
            </a:extLst>
          </p:cNvPr>
          <p:cNvGrpSpPr/>
          <p:nvPr/>
        </p:nvGrpSpPr>
        <p:grpSpPr>
          <a:xfrm>
            <a:off x="3874993" y="4240153"/>
            <a:ext cx="453379" cy="413711"/>
            <a:chOff x="3874993" y="4240153"/>
            <a:chExt cx="453379" cy="413711"/>
          </a:xfrm>
        </p:grpSpPr>
        <p:sp>
          <p:nvSpPr>
            <p:cNvPr id="11" name="object 8">
              <a:extLst>
                <a:ext uri="{FF2B5EF4-FFF2-40B4-BE49-F238E27FC236}">
                  <a16:creationId xmlns:a16="http://schemas.microsoft.com/office/drawing/2014/main" id="{4FADA17F-66C2-7017-0DEB-F57BAA54C38F}"/>
                </a:ext>
              </a:extLst>
            </p:cNvPr>
            <p:cNvSpPr/>
            <p:nvPr/>
          </p:nvSpPr>
          <p:spPr>
            <a:xfrm>
              <a:off x="3874993" y="4280050"/>
              <a:ext cx="398469" cy="373814"/>
            </a:xfrm>
            <a:custGeom>
              <a:avLst/>
              <a:gdLst/>
              <a:ahLst/>
              <a:cxnLst/>
              <a:rect l="l" t="t" r="r" b="b"/>
              <a:pathLst>
                <a:path w="488314" h="600710">
                  <a:moveTo>
                    <a:pt x="8409" y="600274"/>
                  </a:moveTo>
                  <a:lnTo>
                    <a:pt x="1932" y="563935"/>
                  </a:lnTo>
                  <a:lnTo>
                    <a:pt x="0" y="525991"/>
                  </a:lnTo>
                  <a:lnTo>
                    <a:pt x="2647" y="487690"/>
                  </a:lnTo>
                  <a:lnTo>
                    <a:pt x="9722" y="449223"/>
                  </a:lnTo>
                  <a:lnTo>
                    <a:pt x="21071" y="410781"/>
                  </a:lnTo>
                  <a:lnTo>
                    <a:pt x="36541" y="372554"/>
                  </a:lnTo>
                  <a:lnTo>
                    <a:pt x="55979" y="334733"/>
                  </a:lnTo>
                  <a:lnTo>
                    <a:pt x="79231" y="297508"/>
                  </a:lnTo>
                  <a:lnTo>
                    <a:pt x="106145" y="261070"/>
                  </a:lnTo>
                  <a:lnTo>
                    <a:pt x="136568" y="225610"/>
                  </a:lnTo>
                  <a:lnTo>
                    <a:pt x="170347" y="191318"/>
                  </a:lnTo>
                  <a:lnTo>
                    <a:pt x="207328" y="158385"/>
                  </a:lnTo>
                  <a:lnTo>
                    <a:pt x="247359" y="127001"/>
                  </a:lnTo>
                  <a:lnTo>
                    <a:pt x="290286" y="97358"/>
                  </a:lnTo>
                  <a:lnTo>
                    <a:pt x="335957" y="69645"/>
                  </a:lnTo>
                  <a:lnTo>
                    <a:pt x="384218" y="44055"/>
                  </a:lnTo>
                  <a:lnTo>
                    <a:pt x="434916" y="20776"/>
                  </a:lnTo>
                  <a:lnTo>
                    <a:pt x="487898" y="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FB27EF2E-49E9-BCEC-63F7-2825C570C99D}"/>
                </a:ext>
              </a:extLst>
            </p:cNvPr>
            <p:cNvSpPr/>
            <p:nvPr/>
          </p:nvSpPr>
          <p:spPr>
            <a:xfrm>
              <a:off x="4265507" y="4240153"/>
              <a:ext cx="62865" cy="60325"/>
            </a:xfrm>
            <a:custGeom>
              <a:avLst/>
              <a:gdLst/>
              <a:ahLst/>
              <a:cxnLst/>
              <a:rect l="l" t="t" r="r" b="b"/>
              <a:pathLst>
                <a:path w="62864" h="60325">
                  <a:moveTo>
                    <a:pt x="0" y="0"/>
                  </a:moveTo>
                  <a:lnTo>
                    <a:pt x="62271" y="11610"/>
                  </a:lnTo>
                  <a:lnTo>
                    <a:pt x="21441" y="60022"/>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 name="Group 58">
            <a:extLst>
              <a:ext uri="{FF2B5EF4-FFF2-40B4-BE49-F238E27FC236}">
                <a16:creationId xmlns:a16="http://schemas.microsoft.com/office/drawing/2014/main" id="{9D145342-BCC3-BED3-27AD-9133044D9BA7}"/>
              </a:ext>
            </a:extLst>
          </p:cNvPr>
          <p:cNvGrpSpPr/>
          <p:nvPr/>
        </p:nvGrpSpPr>
        <p:grpSpPr>
          <a:xfrm>
            <a:off x="8099635" y="4547541"/>
            <a:ext cx="335952" cy="432648"/>
            <a:chOff x="8099635" y="4547541"/>
            <a:chExt cx="335952" cy="432648"/>
          </a:xfrm>
        </p:grpSpPr>
        <p:sp>
          <p:nvSpPr>
            <p:cNvPr id="10" name="object 7">
              <a:extLst>
                <a:ext uri="{FF2B5EF4-FFF2-40B4-BE49-F238E27FC236}">
                  <a16:creationId xmlns:a16="http://schemas.microsoft.com/office/drawing/2014/main" id="{44AF157E-EE90-C2A7-DD4E-5D9A4BCC797B}"/>
                </a:ext>
              </a:extLst>
            </p:cNvPr>
            <p:cNvSpPr/>
            <p:nvPr/>
          </p:nvSpPr>
          <p:spPr>
            <a:xfrm rot="2207976">
              <a:off x="8374627" y="4856481"/>
              <a:ext cx="60960" cy="62230"/>
            </a:xfrm>
            <a:custGeom>
              <a:avLst/>
              <a:gdLst/>
              <a:ahLst/>
              <a:cxnLst/>
              <a:rect l="l" t="t" r="r" b="b"/>
              <a:pathLst>
                <a:path w="60959" h="62229">
                  <a:moveTo>
                    <a:pt x="14466" y="0"/>
                  </a:moveTo>
                  <a:lnTo>
                    <a:pt x="60540" y="43470"/>
                  </a:lnTo>
                  <a:lnTo>
                    <a:pt x="0" y="62071"/>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0">
              <a:extLst>
                <a:ext uri="{FF2B5EF4-FFF2-40B4-BE49-F238E27FC236}">
                  <a16:creationId xmlns:a16="http://schemas.microsoft.com/office/drawing/2014/main" id="{DD3760C9-F0BF-7521-462B-3BD7495B0D9B}"/>
                </a:ext>
              </a:extLst>
            </p:cNvPr>
            <p:cNvSpPr/>
            <p:nvPr/>
          </p:nvSpPr>
          <p:spPr>
            <a:xfrm rot="19601433">
              <a:off x="8099635" y="4547541"/>
              <a:ext cx="201051" cy="432648"/>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8" name="object 16">
            <a:extLst>
              <a:ext uri="{FF2B5EF4-FFF2-40B4-BE49-F238E27FC236}">
                <a16:creationId xmlns:a16="http://schemas.microsoft.com/office/drawing/2014/main" id="{01500B9B-1008-5C0C-5989-597994767756}"/>
              </a:ext>
            </a:extLst>
          </p:cNvPr>
          <p:cNvSpPr txBox="1"/>
          <p:nvPr/>
        </p:nvSpPr>
        <p:spPr>
          <a:xfrm>
            <a:off x="463967" y="1032343"/>
            <a:ext cx="4538345" cy="48365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Choosing</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the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right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lang="en-US"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complicated.</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Make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2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easy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with</a:t>
            </a:r>
            <a:r>
              <a:rPr kumimoji="0" lang="en-US"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lang="en-US" sz="1400" b="1"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HYKE</a:t>
            </a:r>
            <a:r>
              <a:rPr kumimoji="0"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t>
            </a:r>
            <a:r>
              <a:rPr kumimoji="0" lang="en-US"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full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digital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guidance.</a:t>
            </a:r>
            <a:endParaRPr kumimoji="0" sz="1400" b="0" i="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20" name="object 18">
            <a:extLst>
              <a:ext uri="{FF2B5EF4-FFF2-40B4-BE49-F238E27FC236}">
                <a16:creationId xmlns:a16="http://schemas.microsoft.com/office/drawing/2014/main" id="{53322EA6-A95E-6C8D-B8CC-814FE5FCF1B4}"/>
              </a:ext>
            </a:extLst>
          </p:cNvPr>
          <p:cNvSpPr txBox="1"/>
          <p:nvPr/>
        </p:nvSpPr>
        <p:spPr>
          <a:xfrm>
            <a:off x="789030" y="3349943"/>
            <a:ext cx="3024477" cy="687368"/>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View your Claims Snapshot. </a:t>
            </a:r>
            <a:r>
              <a:rPr kumimoji="0" lang="en-US" sz="1100"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Some employees may see an option to view a Claims snapshot, which compares your health plan options based on your past health care usage (your claims).</a:t>
            </a:r>
            <a:endParaRPr kumimoji="0" sz="1100"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1" name="object 19">
            <a:extLst>
              <a:ext uri="{FF2B5EF4-FFF2-40B4-BE49-F238E27FC236}">
                <a16:creationId xmlns:a16="http://schemas.microsoft.com/office/drawing/2014/main" id="{A3CB2C0A-7EAE-2C56-53F8-BA65DBBD7BF0}"/>
              </a:ext>
            </a:extLst>
          </p:cNvPr>
          <p:cNvSpPr txBox="1"/>
          <p:nvPr/>
        </p:nvSpPr>
        <p:spPr>
          <a:xfrm>
            <a:off x="4785584" y="3357032"/>
            <a:ext cx="3026664" cy="520655"/>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Answer some questions. </a:t>
            </a:r>
            <a:r>
              <a:rPr kumimoji="0" lang="en-US" sz="1100"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Answer questions (online or over the phone) about your upcoming medical and pharmacy needs. </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8" name="object 26">
            <a:extLst>
              <a:ext uri="{FF2B5EF4-FFF2-40B4-BE49-F238E27FC236}">
                <a16:creationId xmlns:a16="http://schemas.microsoft.com/office/drawing/2014/main" id="{BB7B09AA-0D92-2092-F601-45B29855FD9C}"/>
              </a:ext>
            </a:extLst>
          </p:cNvPr>
          <p:cNvSpPr txBox="1"/>
          <p:nvPr/>
        </p:nvSpPr>
        <p:spPr>
          <a:xfrm>
            <a:off x="470644" y="2956379"/>
            <a:ext cx="21463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7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How</a:t>
            </a:r>
            <a:r>
              <a:rPr kumimoji="0" sz="1800" b="1" i="0" u="none" strike="noStrike" kern="1200" cap="none" spc="-9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it</a:t>
            </a:r>
            <a:r>
              <a:rPr kumimoji="0" sz="1800" b="1" i="0" u="none" strike="noStrike" kern="1200" cap="none" spc="-8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6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works</a:t>
            </a:r>
            <a:endParaRPr kumimoji="0" sz="1800" b="0" i="0" u="none" strike="noStrike" kern="1200" cap="none" spc="0" normalizeH="0" baseline="0" noProof="0" dirty="0">
              <a:ln>
                <a:noFill/>
              </a:ln>
              <a:solidFill>
                <a:prstClr val="black"/>
              </a:solidFill>
              <a:effectLst/>
              <a:uLnTx/>
              <a:uFillTx/>
              <a:latin typeface="Ambit" panose="00000500000000000000" pitchFamily="50" charset="0"/>
              <a:ea typeface="Open Sans SemiBold" pitchFamily="2" charset="0"/>
              <a:cs typeface="Open Sans SemiBold" pitchFamily="2" charset="0"/>
            </a:endParaRPr>
          </a:p>
        </p:txBody>
      </p:sp>
      <p:pic>
        <p:nvPicPr>
          <p:cNvPr id="31" name="Graphic 30" descr="Badge Tm outline">
            <a:extLst>
              <a:ext uri="{FF2B5EF4-FFF2-40B4-BE49-F238E27FC236}">
                <a16:creationId xmlns:a16="http://schemas.microsoft.com/office/drawing/2014/main" id="{0803CF43-6715-19BC-571E-B1AA40CB2A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50688" y="711030"/>
            <a:ext cx="133208" cy="133208"/>
          </a:xfrm>
          <a:prstGeom prst="rect">
            <a:avLst/>
          </a:prstGeom>
        </p:spPr>
      </p:pic>
      <p:sp>
        <p:nvSpPr>
          <p:cNvPr id="6" name="object 16">
            <a:extLst>
              <a:ext uri="{FF2B5EF4-FFF2-40B4-BE49-F238E27FC236}">
                <a16:creationId xmlns:a16="http://schemas.microsoft.com/office/drawing/2014/main" id="{2403DC0C-16B3-DCD3-1958-903742949DA9}"/>
              </a:ext>
            </a:extLst>
          </p:cNvPr>
          <p:cNvSpPr txBox="1"/>
          <p:nvPr/>
        </p:nvSpPr>
        <p:spPr>
          <a:xfrm>
            <a:off x="437791" y="1894265"/>
            <a:ext cx="4538345" cy="666336"/>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6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HYKE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1600" b="1" u="sng" dirty="0">
                <a:solidFill>
                  <a:srgbClr val="2C2C2C"/>
                </a:solidFill>
                <a:latin typeface="Ambit" panose="00000500000000000000" pitchFamily="50" charset="0"/>
                <a:ea typeface="Open Sans" pitchFamily="2" charset="0"/>
                <a:cs typeface="Open Sans" pitchFamily="2" charset="0"/>
                <a:hlinkClick r:id="rId5"/>
              </a:rPr>
              <a:t>www.myhyke.com/</a:t>
            </a:r>
            <a:r>
              <a:rPr lang="en-US" sz="1600" b="1" u="sng" dirty="0">
                <a:solidFill>
                  <a:schemeClr val="bg2"/>
                </a:solidFill>
                <a:latin typeface="Ambit" panose="00000500000000000000" pitchFamily="50" charset="0"/>
                <a:ea typeface="Open Sans" pitchFamily="2" charset="0"/>
                <a:cs typeface="Open Sans" pitchFamily="2" charset="0"/>
                <a:hlinkClick r:id="rId5"/>
              </a:rPr>
              <a:t>kingphilip2024</a:t>
            </a:r>
            <a:endParaRPr kumimoji="0" sz="1600" b="1" u="sng" strike="noStrike" kern="1200" cap="none" spc="0" normalizeH="0" baseline="0" noProof="0" dirty="0">
              <a:ln>
                <a:noFill/>
              </a:ln>
              <a:solidFill>
                <a:schemeClr val="bg2"/>
              </a:solidFill>
              <a:effectLst/>
              <a:uLnTx/>
              <a:uFillTx/>
              <a:latin typeface="Ambit" panose="00000500000000000000" pitchFamily="50" charset="0"/>
              <a:ea typeface="Open Sans" pitchFamily="2" charset="0"/>
              <a:cs typeface="Open Sans" pitchFamily="2" charset="0"/>
            </a:endParaRPr>
          </a:p>
        </p:txBody>
      </p:sp>
      <p:grpSp>
        <p:nvGrpSpPr>
          <p:cNvPr id="58" name="Group 57">
            <a:extLst>
              <a:ext uri="{FF2B5EF4-FFF2-40B4-BE49-F238E27FC236}">
                <a16:creationId xmlns:a16="http://schemas.microsoft.com/office/drawing/2014/main" id="{75F06DF2-28D5-F850-91D4-AD5DD8AE21D4}"/>
              </a:ext>
            </a:extLst>
          </p:cNvPr>
          <p:cNvGrpSpPr/>
          <p:nvPr/>
        </p:nvGrpSpPr>
        <p:grpSpPr>
          <a:xfrm>
            <a:off x="4638171" y="4152127"/>
            <a:ext cx="3278326" cy="2482951"/>
            <a:chOff x="4638171" y="4152127"/>
            <a:chExt cx="3278326" cy="2482951"/>
          </a:xfrm>
        </p:grpSpPr>
        <p:pic>
          <p:nvPicPr>
            <p:cNvPr id="32" name="Picture 31" descr="Graphical user interface, application, Word&#10;&#10;Description automatically generated">
              <a:extLst>
                <a:ext uri="{FF2B5EF4-FFF2-40B4-BE49-F238E27FC236}">
                  <a16:creationId xmlns:a16="http://schemas.microsoft.com/office/drawing/2014/main" id="{2D69EB6B-C6AE-DD70-AB76-9E0997B41E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8171" y="4152127"/>
              <a:ext cx="3278326" cy="2482951"/>
            </a:xfrm>
            <a:prstGeom prst="rect">
              <a:avLst/>
            </a:prstGeom>
          </p:spPr>
        </p:pic>
        <p:pic>
          <p:nvPicPr>
            <p:cNvPr id="47" name="Picture 46" descr="Graphical user interface, application&#10;&#10;Description automatically generated">
              <a:extLst>
                <a:ext uri="{FF2B5EF4-FFF2-40B4-BE49-F238E27FC236}">
                  <a16:creationId xmlns:a16="http://schemas.microsoft.com/office/drawing/2014/main" id="{E041969D-BDAC-41E5-8948-1491E4EBD5CB}"/>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4756043" y="4325033"/>
              <a:ext cx="3085747" cy="2162853"/>
            </a:xfrm>
            <a:prstGeom prst="rect">
              <a:avLst/>
            </a:prstGeom>
          </p:spPr>
        </p:pic>
      </p:grpSp>
      <p:sp>
        <p:nvSpPr>
          <p:cNvPr id="48" name="object 19">
            <a:extLst>
              <a:ext uri="{FF2B5EF4-FFF2-40B4-BE49-F238E27FC236}">
                <a16:creationId xmlns:a16="http://schemas.microsoft.com/office/drawing/2014/main" id="{7E41F429-51DA-A860-9418-0C3F24F86D37}"/>
              </a:ext>
            </a:extLst>
          </p:cNvPr>
          <p:cNvSpPr txBox="1"/>
          <p:nvPr/>
        </p:nvSpPr>
        <p:spPr>
          <a:xfrm>
            <a:off x="8944109" y="3349943"/>
            <a:ext cx="2949748" cy="687368"/>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lang="en-US" sz="1100" b="1" dirty="0">
                <a:solidFill>
                  <a:prstClr val="black"/>
                </a:solidFill>
                <a:latin typeface="Ambit Light" panose="00000400000000000000" pitchFamily="50" charset="0"/>
                <a:ea typeface="Open Sans" pitchFamily="2" charset="0"/>
                <a:cs typeface="Open Sans" pitchFamily="2" charset="0"/>
              </a:rPr>
              <a:t>Receive an instant report showing which plan will save you the most money. </a:t>
            </a:r>
            <a:r>
              <a:rPr lang="en-US" sz="1100" dirty="0">
                <a:solidFill>
                  <a:prstClr val="black"/>
                </a:solidFill>
                <a:latin typeface="Ambit Light" panose="00000400000000000000" pitchFamily="50" charset="0"/>
                <a:ea typeface="Open Sans" pitchFamily="2" charset="0"/>
                <a:cs typeface="Open Sans" pitchFamily="2" charset="0"/>
              </a:rPr>
              <a:t>Save this report and used it to make an informed health plan selection!</a:t>
            </a:r>
            <a:endParaRPr kumimoji="0" sz="1100" b="1"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grpSp>
        <p:nvGrpSpPr>
          <p:cNvPr id="37" name="Group 36">
            <a:extLst>
              <a:ext uri="{FF2B5EF4-FFF2-40B4-BE49-F238E27FC236}">
                <a16:creationId xmlns:a16="http://schemas.microsoft.com/office/drawing/2014/main" id="{04921CE9-7563-D095-1CB6-22C3B9EA5BDE}"/>
              </a:ext>
            </a:extLst>
          </p:cNvPr>
          <p:cNvGrpSpPr/>
          <p:nvPr/>
        </p:nvGrpSpPr>
        <p:grpSpPr>
          <a:xfrm>
            <a:off x="192459" y="3308777"/>
            <a:ext cx="556370" cy="622827"/>
            <a:chOff x="166217" y="3300750"/>
            <a:chExt cx="556370" cy="622827"/>
          </a:xfrm>
        </p:grpSpPr>
        <p:grpSp>
          <p:nvGrpSpPr>
            <p:cNvPr id="34" name="Group 33">
              <a:extLst>
                <a:ext uri="{FF2B5EF4-FFF2-40B4-BE49-F238E27FC236}">
                  <a16:creationId xmlns:a16="http://schemas.microsoft.com/office/drawing/2014/main" id="{0584DA52-CE86-D15B-461C-622A5D83E581}"/>
                </a:ext>
              </a:extLst>
            </p:cNvPr>
            <p:cNvGrpSpPr/>
            <p:nvPr/>
          </p:nvGrpSpPr>
          <p:grpSpPr>
            <a:xfrm>
              <a:off x="166217" y="3300750"/>
              <a:ext cx="556370" cy="622827"/>
              <a:chOff x="4965957" y="1532475"/>
              <a:chExt cx="2260085" cy="2260085"/>
            </a:xfrm>
          </p:grpSpPr>
          <p:pic>
            <p:nvPicPr>
              <p:cNvPr id="35" name="Graphic 34">
                <a:extLst>
                  <a:ext uri="{FF2B5EF4-FFF2-40B4-BE49-F238E27FC236}">
                    <a16:creationId xmlns:a16="http://schemas.microsoft.com/office/drawing/2014/main" id="{1F7AE1EE-380E-6CD1-2180-E7620172ECB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65957" y="1532475"/>
                <a:ext cx="2260085" cy="2260085"/>
              </a:xfrm>
              <a:prstGeom prst="rect">
                <a:avLst/>
              </a:prstGeom>
            </p:spPr>
          </p:pic>
          <p:sp>
            <p:nvSpPr>
              <p:cNvPr id="36" name="Title 1">
                <a:extLst>
                  <a:ext uri="{FF2B5EF4-FFF2-40B4-BE49-F238E27FC236}">
                    <a16:creationId xmlns:a16="http://schemas.microsoft.com/office/drawing/2014/main" id="{2FB50D09-AC07-D7A7-1FFF-CEAA666DF5E1}"/>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400" dirty="0">
                  <a:latin typeface="Ambit" pitchFamily="2" charset="0"/>
                </a:endParaRPr>
              </a:p>
            </p:txBody>
          </p:sp>
        </p:grpSp>
        <p:sp>
          <p:nvSpPr>
            <p:cNvPr id="52" name="TextBox 51">
              <a:extLst>
                <a:ext uri="{FF2B5EF4-FFF2-40B4-BE49-F238E27FC236}">
                  <a16:creationId xmlns:a16="http://schemas.microsoft.com/office/drawing/2014/main" id="{7220E254-074B-094D-9CA8-84AA30F84D97}"/>
                </a:ext>
              </a:extLst>
            </p:cNvPr>
            <p:cNvSpPr txBox="1"/>
            <p:nvPr/>
          </p:nvSpPr>
          <p:spPr>
            <a:xfrm>
              <a:off x="290406" y="3425900"/>
              <a:ext cx="312338" cy="369332"/>
            </a:xfrm>
            <a:prstGeom prst="rect">
              <a:avLst/>
            </a:prstGeom>
            <a:noFill/>
          </p:spPr>
          <p:txBody>
            <a:bodyPr wrap="square" rtlCol="0">
              <a:spAutoFit/>
            </a:bodyPr>
            <a:lstStyle/>
            <a:p>
              <a:r>
                <a:rPr lang="en-US" dirty="0">
                  <a:latin typeface="Ambit" panose="00000500000000000000" pitchFamily="50" charset="0"/>
                </a:rPr>
                <a:t>1</a:t>
              </a:r>
            </a:p>
          </p:txBody>
        </p:sp>
      </p:grpSp>
      <p:sp>
        <p:nvSpPr>
          <p:cNvPr id="9" name="TextBox 8">
            <a:extLst>
              <a:ext uri="{FF2B5EF4-FFF2-40B4-BE49-F238E27FC236}">
                <a16:creationId xmlns:a16="http://schemas.microsoft.com/office/drawing/2014/main" id="{F1DF5F88-806C-F900-04EE-E59F75569117}"/>
              </a:ext>
            </a:extLst>
          </p:cNvPr>
          <p:cNvSpPr txBox="1"/>
          <p:nvPr/>
        </p:nvSpPr>
        <p:spPr>
          <a:xfrm>
            <a:off x="4378283" y="4527874"/>
            <a:ext cx="262297" cy="369332"/>
          </a:xfrm>
          <a:prstGeom prst="rect">
            <a:avLst/>
          </a:prstGeom>
          <a:noFill/>
        </p:spPr>
        <p:txBody>
          <a:bodyPr wrap="square" rtlCol="0">
            <a:spAutoFit/>
          </a:bodyPr>
          <a:lstStyle/>
          <a:p>
            <a:endParaRPr lang="en-US" dirty="0"/>
          </a:p>
        </p:txBody>
      </p:sp>
      <p:grpSp>
        <p:nvGrpSpPr>
          <p:cNvPr id="57" name="Group 56">
            <a:extLst>
              <a:ext uri="{FF2B5EF4-FFF2-40B4-BE49-F238E27FC236}">
                <a16:creationId xmlns:a16="http://schemas.microsoft.com/office/drawing/2014/main" id="{5BEEECF6-79A0-C706-8D25-F27DF4EB3C9B}"/>
              </a:ext>
            </a:extLst>
          </p:cNvPr>
          <p:cNvGrpSpPr/>
          <p:nvPr/>
        </p:nvGrpSpPr>
        <p:grpSpPr>
          <a:xfrm>
            <a:off x="8615531" y="4152126"/>
            <a:ext cx="3278326" cy="2482951"/>
            <a:chOff x="8615531" y="4152126"/>
            <a:chExt cx="3278326" cy="2482951"/>
          </a:xfrm>
        </p:grpSpPr>
        <p:pic>
          <p:nvPicPr>
            <p:cNvPr id="46" name="Picture 45" descr="Graphical user interface, application, Word&#10;&#10;Description automatically generated">
              <a:extLst>
                <a:ext uri="{FF2B5EF4-FFF2-40B4-BE49-F238E27FC236}">
                  <a16:creationId xmlns:a16="http://schemas.microsoft.com/office/drawing/2014/main" id="{01F7B311-192A-69F0-46AD-14C5AFC34D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5531" y="4152126"/>
              <a:ext cx="3278326" cy="2482951"/>
            </a:xfrm>
            <a:prstGeom prst="rect">
              <a:avLst/>
            </a:prstGeom>
          </p:spPr>
        </p:pic>
        <p:grpSp>
          <p:nvGrpSpPr>
            <p:cNvPr id="25" name="Group 24">
              <a:extLst>
                <a:ext uri="{FF2B5EF4-FFF2-40B4-BE49-F238E27FC236}">
                  <a16:creationId xmlns:a16="http://schemas.microsoft.com/office/drawing/2014/main" id="{3F400B58-5776-9DDA-6035-CCE5DB35AD61}"/>
                </a:ext>
              </a:extLst>
            </p:cNvPr>
            <p:cNvGrpSpPr/>
            <p:nvPr/>
          </p:nvGrpSpPr>
          <p:grpSpPr>
            <a:xfrm>
              <a:off x="8711425" y="4389116"/>
              <a:ext cx="3088691" cy="2040849"/>
              <a:chOff x="4560522" y="3967558"/>
              <a:chExt cx="3163034" cy="2438708"/>
            </a:xfrm>
          </p:grpSpPr>
          <p:pic>
            <p:nvPicPr>
              <p:cNvPr id="19" name="Picture 18">
                <a:extLst>
                  <a:ext uri="{FF2B5EF4-FFF2-40B4-BE49-F238E27FC236}">
                    <a16:creationId xmlns:a16="http://schemas.microsoft.com/office/drawing/2014/main" id="{994F4DA4-BF00-B934-53C7-5D59DE376F89}"/>
                  </a:ext>
                </a:extLst>
              </p:cNvPr>
              <p:cNvPicPr>
                <a:picLocks noChangeAspect="1"/>
              </p:cNvPicPr>
              <p:nvPr/>
            </p:nvPicPr>
            <p:blipFill>
              <a:blip r:embed="rId10"/>
              <a:stretch>
                <a:fillRect/>
              </a:stretch>
            </p:blipFill>
            <p:spPr>
              <a:xfrm>
                <a:off x="4560522" y="3967558"/>
                <a:ext cx="3163034" cy="2438708"/>
              </a:xfrm>
              <a:prstGeom prst="rect">
                <a:avLst/>
              </a:prstGeom>
            </p:spPr>
          </p:pic>
          <p:sp>
            <p:nvSpPr>
              <p:cNvPr id="22" name="TextBox 21">
                <a:extLst>
                  <a:ext uri="{FF2B5EF4-FFF2-40B4-BE49-F238E27FC236}">
                    <a16:creationId xmlns:a16="http://schemas.microsoft.com/office/drawing/2014/main" id="{C5938793-DB1F-0397-6092-47008A07CE50}"/>
                  </a:ext>
                </a:extLst>
              </p:cNvPr>
              <p:cNvSpPr txBox="1"/>
              <p:nvPr/>
            </p:nvSpPr>
            <p:spPr>
              <a:xfrm>
                <a:off x="5008574" y="4929718"/>
                <a:ext cx="862833" cy="261610"/>
              </a:xfrm>
              <a:prstGeom prst="rect">
                <a:avLst/>
              </a:prstGeom>
              <a:solidFill>
                <a:srgbClr val="FFFFFF"/>
              </a:solidFill>
            </p:spPr>
            <p:txBody>
              <a:bodyPr wrap="square" rtlCol="0">
                <a:spAutoFit/>
              </a:bodyPr>
              <a:lstStyle/>
              <a:p>
                <a:r>
                  <a:rPr lang="en-US" sz="1050" b="1" dirty="0"/>
                  <a:t>HMO 250</a:t>
                </a:r>
              </a:p>
            </p:txBody>
          </p:sp>
        </p:grpSp>
      </p:grpSp>
      <p:grpSp>
        <p:nvGrpSpPr>
          <p:cNvPr id="14" name="Group 13">
            <a:extLst>
              <a:ext uri="{FF2B5EF4-FFF2-40B4-BE49-F238E27FC236}">
                <a16:creationId xmlns:a16="http://schemas.microsoft.com/office/drawing/2014/main" id="{E59F3B18-D63C-684D-F649-9B102DA99096}"/>
              </a:ext>
            </a:extLst>
          </p:cNvPr>
          <p:cNvGrpSpPr/>
          <p:nvPr/>
        </p:nvGrpSpPr>
        <p:grpSpPr>
          <a:xfrm>
            <a:off x="660811" y="4152128"/>
            <a:ext cx="3278326" cy="2482951"/>
            <a:chOff x="643397" y="3587334"/>
            <a:chExt cx="3698239" cy="3051367"/>
          </a:xfrm>
        </p:grpSpPr>
        <p:pic>
          <p:nvPicPr>
            <p:cNvPr id="17" name="Picture 16" descr="Graphical user interface, application, Word&#10;&#10;Description automatically generated">
              <a:extLst>
                <a:ext uri="{FF2B5EF4-FFF2-40B4-BE49-F238E27FC236}">
                  <a16:creationId xmlns:a16="http://schemas.microsoft.com/office/drawing/2014/main" id="{AFFADC9C-E0A3-617C-BB1E-640D8BF85B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397" y="3587334"/>
              <a:ext cx="3698239" cy="3051367"/>
            </a:xfrm>
            <a:prstGeom prst="rect">
              <a:avLst/>
            </a:prstGeom>
          </p:spPr>
        </p:pic>
        <p:pic>
          <p:nvPicPr>
            <p:cNvPr id="16" name="Picture 15">
              <a:extLst>
                <a:ext uri="{FF2B5EF4-FFF2-40B4-BE49-F238E27FC236}">
                  <a16:creationId xmlns:a16="http://schemas.microsoft.com/office/drawing/2014/main" id="{442E0730-9F52-E3C2-6A81-D462B341D22E}"/>
                </a:ext>
              </a:extLst>
            </p:cNvPr>
            <p:cNvPicPr>
              <a:picLocks noChangeAspect="1"/>
            </p:cNvPicPr>
            <p:nvPr/>
          </p:nvPicPr>
          <p:blipFill>
            <a:blip r:embed="rId11"/>
            <a:stretch>
              <a:fillRect/>
            </a:stretch>
          </p:blipFill>
          <p:spPr>
            <a:xfrm>
              <a:off x="748512" y="4087093"/>
              <a:ext cx="3474877" cy="2183486"/>
            </a:xfrm>
            <a:prstGeom prst="rect">
              <a:avLst/>
            </a:prstGeom>
          </p:spPr>
        </p:pic>
      </p:grpSp>
      <p:grpSp>
        <p:nvGrpSpPr>
          <p:cNvPr id="38" name="Group 37">
            <a:extLst>
              <a:ext uri="{FF2B5EF4-FFF2-40B4-BE49-F238E27FC236}">
                <a16:creationId xmlns:a16="http://schemas.microsoft.com/office/drawing/2014/main" id="{02B790A8-F904-86A9-EF41-15E16058CAE2}"/>
              </a:ext>
            </a:extLst>
          </p:cNvPr>
          <p:cNvGrpSpPr/>
          <p:nvPr/>
        </p:nvGrpSpPr>
        <p:grpSpPr>
          <a:xfrm>
            <a:off x="4204787" y="3302698"/>
            <a:ext cx="556370" cy="622827"/>
            <a:chOff x="166217" y="3300750"/>
            <a:chExt cx="556370" cy="622827"/>
          </a:xfrm>
        </p:grpSpPr>
        <p:grpSp>
          <p:nvGrpSpPr>
            <p:cNvPr id="39" name="Group 38">
              <a:extLst>
                <a:ext uri="{FF2B5EF4-FFF2-40B4-BE49-F238E27FC236}">
                  <a16:creationId xmlns:a16="http://schemas.microsoft.com/office/drawing/2014/main" id="{3850D701-A5EA-2094-329E-6305FE13B249}"/>
                </a:ext>
              </a:extLst>
            </p:cNvPr>
            <p:cNvGrpSpPr/>
            <p:nvPr/>
          </p:nvGrpSpPr>
          <p:grpSpPr>
            <a:xfrm>
              <a:off x="166217" y="3300750"/>
              <a:ext cx="556370" cy="622827"/>
              <a:chOff x="4965957" y="1532475"/>
              <a:chExt cx="2260085" cy="2260085"/>
            </a:xfrm>
          </p:grpSpPr>
          <p:pic>
            <p:nvPicPr>
              <p:cNvPr id="44" name="Graphic 43">
                <a:extLst>
                  <a:ext uri="{FF2B5EF4-FFF2-40B4-BE49-F238E27FC236}">
                    <a16:creationId xmlns:a16="http://schemas.microsoft.com/office/drawing/2014/main" id="{4EA512F6-E2FA-4E06-A8B3-894377E090B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65957" y="1532475"/>
                <a:ext cx="2260085" cy="2260085"/>
              </a:xfrm>
              <a:prstGeom prst="rect">
                <a:avLst/>
              </a:prstGeom>
            </p:spPr>
          </p:pic>
          <p:sp>
            <p:nvSpPr>
              <p:cNvPr id="45" name="Title 1">
                <a:extLst>
                  <a:ext uri="{FF2B5EF4-FFF2-40B4-BE49-F238E27FC236}">
                    <a16:creationId xmlns:a16="http://schemas.microsoft.com/office/drawing/2014/main" id="{9FC95D2E-965F-AABB-048B-8A6783653415}"/>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400" dirty="0">
                  <a:latin typeface="Ambit" pitchFamily="2" charset="0"/>
                </a:endParaRPr>
              </a:p>
            </p:txBody>
          </p:sp>
        </p:grpSp>
        <p:sp>
          <p:nvSpPr>
            <p:cNvPr id="40" name="TextBox 39">
              <a:extLst>
                <a:ext uri="{FF2B5EF4-FFF2-40B4-BE49-F238E27FC236}">
                  <a16:creationId xmlns:a16="http://schemas.microsoft.com/office/drawing/2014/main" id="{E86A245E-1C7F-3F13-2EBC-97341F5138F2}"/>
                </a:ext>
              </a:extLst>
            </p:cNvPr>
            <p:cNvSpPr txBox="1"/>
            <p:nvPr/>
          </p:nvSpPr>
          <p:spPr>
            <a:xfrm>
              <a:off x="290406" y="3425900"/>
              <a:ext cx="312338" cy="369332"/>
            </a:xfrm>
            <a:prstGeom prst="rect">
              <a:avLst/>
            </a:prstGeom>
            <a:noFill/>
          </p:spPr>
          <p:txBody>
            <a:bodyPr wrap="square" rtlCol="0">
              <a:spAutoFit/>
            </a:bodyPr>
            <a:lstStyle/>
            <a:p>
              <a:r>
                <a:rPr lang="en-US" dirty="0">
                  <a:latin typeface="Ambit" panose="00000500000000000000" pitchFamily="50" charset="0"/>
                </a:rPr>
                <a:t>2</a:t>
              </a:r>
            </a:p>
          </p:txBody>
        </p:sp>
      </p:grpSp>
      <p:grpSp>
        <p:nvGrpSpPr>
          <p:cNvPr id="49" name="Group 48">
            <a:extLst>
              <a:ext uri="{FF2B5EF4-FFF2-40B4-BE49-F238E27FC236}">
                <a16:creationId xmlns:a16="http://schemas.microsoft.com/office/drawing/2014/main" id="{2CF46723-0C85-6A7E-BCBA-B2C690D129F6}"/>
              </a:ext>
            </a:extLst>
          </p:cNvPr>
          <p:cNvGrpSpPr/>
          <p:nvPr/>
        </p:nvGrpSpPr>
        <p:grpSpPr>
          <a:xfrm>
            <a:off x="8388902" y="3306572"/>
            <a:ext cx="556370" cy="622827"/>
            <a:chOff x="166217" y="3300750"/>
            <a:chExt cx="556370" cy="622827"/>
          </a:xfrm>
        </p:grpSpPr>
        <p:grpSp>
          <p:nvGrpSpPr>
            <p:cNvPr id="50" name="Group 49">
              <a:extLst>
                <a:ext uri="{FF2B5EF4-FFF2-40B4-BE49-F238E27FC236}">
                  <a16:creationId xmlns:a16="http://schemas.microsoft.com/office/drawing/2014/main" id="{466ECCBE-EE23-C8AC-F1F3-BB6E6C457E7B}"/>
                </a:ext>
              </a:extLst>
            </p:cNvPr>
            <p:cNvGrpSpPr/>
            <p:nvPr/>
          </p:nvGrpSpPr>
          <p:grpSpPr>
            <a:xfrm>
              <a:off x="166217" y="3300750"/>
              <a:ext cx="556370" cy="622827"/>
              <a:chOff x="4965957" y="1532475"/>
              <a:chExt cx="2260085" cy="2260085"/>
            </a:xfrm>
          </p:grpSpPr>
          <p:pic>
            <p:nvPicPr>
              <p:cNvPr id="55" name="Graphic 54">
                <a:extLst>
                  <a:ext uri="{FF2B5EF4-FFF2-40B4-BE49-F238E27FC236}">
                    <a16:creationId xmlns:a16="http://schemas.microsoft.com/office/drawing/2014/main" id="{C3A45172-37DF-A93D-38A0-F1D9CD0E056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65957" y="1532475"/>
                <a:ext cx="2260085" cy="2260085"/>
              </a:xfrm>
              <a:prstGeom prst="rect">
                <a:avLst/>
              </a:prstGeom>
            </p:spPr>
          </p:pic>
          <p:sp>
            <p:nvSpPr>
              <p:cNvPr id="56" name="Title 1">
                <a:extLst>
                  <a:ext uri="{FF2B5EF4-FFF2-40B4-BE49-F238E27FC236}">
                    <a16:creationId xmlns:a16="http://schemas.microsoft.com/office/drawing/2014/main" id="{D4BB4FD9-172D-8C85-97A6-14ED1E70788B}"/>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400" dirty="0">
                  <a:latin typeface="Ambit" pitchFamily="2" charset="0"/>
                </a:endParaRPr>
              </a:p>
            </p:txBody>
          </p:sp>
        </p:grpSp>
        <p:sp>
          <p:nvSpPr>
            <p:cNvPr id="54" name="TextBox 53">
              <a:extLst>
                <a:ext uri="{FF2B5EF4-FFF2-40B4-BE49-F238E27FC236}">
                  <a16:creationId xmlns:a16="http://schemas.microsoft.com/office/drawing/2014/main" id="{71F2E947-ECAA-6EDD-598A-9E982299B0B1}"/>
                </a:ext>
              </a:extLst>
            </p:cNvPr>
            <p:cNvSpPr txBox="1"/>
            <p:nvPr/>
          </p:nvSpPr>
          <p:spPr>
            <a:xfrm>
              <a:off x="290406" y="3425900"/>
              <a:ext cx="312338" cy="369332"/>
            </a:xfrm>
            <a:prstGeom prst="rect">
              <a:avLst/>
            </a:prstGeom>
            <a:noFill/>
          </p:spPr>
          <p:txBody>
            <a:bodyPr wrap="square" rtlCol="0">
              <a:spAutoFit/>
            </a:bodyPr>
            <a:lstStyle/>
            <a:p>
              <a:r>
                <a:rPr lang="en-US" dirty="0">
                  <a:latin typeface="Ambit" panose="00000500000000000000" pitchFamily="50" charset="0"/>
                </a:rPr>
                <a:t>3</a:t>
              </a:r>
            </a:p>
          </p:txBody>
        </p:sp>
      </p:grpSp>
      <p:sp>
        <p:nvSpPr>
          <p:cNvPr id="24" name="Rectangle 23">
            <a:extLst>
              <a:ext uri="{FF2B5EF4-FFF2-40B4-BE49-F238E27FC236}">
                <a16:creationId xmlns:a16="http://schemas.microsoft.com/office/drawing/2014/main" id="{60FBB803-2081-201D-E6E2-09082915A5A6}"/>
              </a:ext>
            </a:extLst>
          </p:cNvPr>
          <p:cNvSpPr/>
          <p:nvPr/>
        </p:nvSpPr>
        <p:spPr>
          <a:xfrm>
            <a:off x="8922458" y="451884"/>
            <a:ext cx="1821742" cy="180506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7" name="Picture 6" descr="A black background with white spots&#10;&#10;Description automatically generated">
            <a:extLst>
              <a:ext uri="{FF2B5EF4-FFF2-40B4-BE49-F238E27FC236}">
                <a16:creationId xmlns:a16="http://schemas.microsoft.com/office/drawing/2014/main" id="{F99EC637-C214-96D1-505B-DF66B07D25E8}"/>
              </a:ext>
            </a:extLst>
          </p:cNvPr>
          <p:cNvPicPr>
            <a:picLocks noChangeAspect="1"/>
          </p:cNvPicPr>
          <p:nvPr/>
        </p:nvPicPr>
        <p:blipFill>
          <a:blip r:embed="rId12"/>
          <a:stretch>
            <a:fillRect/>
          </a:stretch>
        </p:blipFill>
        <p:spPr>
          <a:xfrm>
            <a:off x="8883504" y="432392"/>
            <a:ext cx="1910758" cy="1910758"/>
          </a:xfrm>
          <a:prstGeom prst="rect">
            <a:avLst/>
          </a:prstGeom>
        </p:spPr>
      </p:pic>
    </p:spTree>
    <p:extLst>
      <p:ext uri="{BB962C8B-B14F-4D97-AF65-F5344CB8AC3E}">
        <p14:creationId xmlns:p14="http://schemas.microsoft.com/office/powerpoint/2010/main" val="64880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phone">
            <a:extLst>
              <a:ext uri="{FF2B5EF4-FFF2-40B4-BE49-F238E27FC236}">
                <a16:creationId xmlns:a16="http://schemas.microsoft.com/office/drawing/2014/main" id="{E208C044-73E9-83A9-A6DC-BBA550337861}"/>
              </a:ext>
            </a:extLst>
          </p:cNvPr>
          <p:cNvPicPr>
            <a:picLocks noChangeAspect="1"/>
          </p:cNvPicPr>
          <p:nvPr/>
        </p:nvPicPr>
        <p:blipFill rotWithShape="1">
          <a:blip r:embed="rId3"/>
          <a:srcRect l="-237" t="26291" r="114" b="7457"/>
          <a:stretch/>
        </p:blipFill>
        <p:spPr>
          <a:xfrm>
            <a:off x="-38100" y="0"/>
            <a:ext cx="7375100" cy="6858000"/>
          </a:xfrm>
          <a:prstGeom prst="rect">
            <a:avLst/>
          </a:prstGeom>
        </p:spPr>
      </p:pic>
      <p:sp>
        <p:nvSpPr>
          <p:cNvPr id="4" name="Rectangle 3">
            <a:extLst>
              <a:ext uri="{FF2B5EF4-FFF2-40B4-BE49-F238E27FC236}">
                <a16:creationId xmlns:a16="http://schemas.microsoft.com/office/drawing/2014/main" id="{EB6D3F54-3F07-FCA7-2C9E-CC3F8F235C7C}"/>
              </a:ext>
            </a:extLst>
          </p:cNvPr>
          <p:cNvSpPr/>
          <p:nvPr/>
        </p:nvSpPr>
        <p:spPr>
          <a:xfrm>
            <a:off x="7852152" y="3832209"/>
            <a:ext cx="1700801" cy="1516341"/>
          </a:xfrm>
          <a:prstGeom prst="rect">
            <a:avLst/>
          </a:prstGeom>
          <a:solidFill>
            <a:srgbClr val="FFFC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5" name="object 16">
            <a:extLst>
              <a:ext uri="{FF2B5EF4-FFF2-40B4-BE49-F238E27FC236}">
                <a16:creationId xmlns:a16="http://schemas.microsoft.com/office/drawing/2014/main" id="{EC017566-EC60-3D40-37FF-1F0D39A0160C}"/>
              </a:ext>
            </a:extLst>
          </p:cNvPr>
          <p:cNvSpPr txBox="1"/>
          <p:nvPr/>
        </p:nvSpPr>
        <p:spPr>
          <a:xfrm>
            <a:off x="7820647" y="5674030"/>
            <a:ext cx="3836804" cy="305148"/>
          </a:xfrm>
          <a:prstGeom prst="rect">
            <a:avLst/>
          </a:prstGeom>
        </p:spPr>
        <p:txBody>
          <a:bodyPr vert="horz" wrap="square" lIns="0" tIns="1270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13100"/>
              </a:lnSpc>
              <a:spcBef>
                <a:spcPts val="919"/>
              </a:spcBef>
              <a:defRPr/>
            </a:pPr>
            <a:r>
              <a:rPr lang="en-US" b="1" dirty="0">
                <a:latin typeface="Ambit"/>
                <a:ea typeface="Open Sans"/>
                <a:cs typeface="Open Sans"/>
                <a:hlinkClick r:id="rId4">
                  <a:extLst>
                    <a:ext uri="{A12FA001-AC4F-418D-AE19-62706E023703}">
                      <ahyp:hlinkClr xmlns:ahyp="http://schemas.microsoft.com/office/drawing/2018/hyperlinkcolor" val="tx"/>
                    </a:ext>
                  </a:extLst>
                </a:hlinkClick>
              </a:rPr>
              <a:t>www.myhyke.com/kingphilip2024</a:t>
            </a:r>
            <a:r>
              <a:rPr lang="en-US" b="1" dirty="0">
                <a:latin typeface="Ambit"/>
                <a:ea typeface="Open Sans"/>
                <a:cs typeface="Open Sans"/>
                <a:hlinkClick r:id="rId5">
                  <a:extLst>
                    <a:ext uri="{A12FA001-AC4F-418D-AE19-62706E023703}">
                      <ahyp:hlinkClr xmlns:ahyp="http://schemas.microsoft.com/office/drawing/2018/hyperlinkcolor" val="tx"/>
                    </a:ext>
                  </a:extLst>
                </a:hlinkClick>
              </a:rPr>
              <a:t> </a:t>
            </a:r>
            <a:r>
              <a:rPr lang="en-US" dirty="0">
                <a:latin typeface="Ambit"/>
                <a:ea typeface="Open Sans"/>
                <a:cs typeface="Open Sans"/>
                <a:hlinkClick r:id="rId6">
                  <a:extLst>
                    <a:ext uri="{A12FA001-AC4F-418D-AE19-62706E023703}">
                      <ahyp:hlinkClr xmlns:ahyp="http://schemas.microsoft.com/office/drawing/2018/hyperlinkcolor" val="tx"/>
                    </a:ext>
                  </a:extLst>
                </a:hlinkClick>
              </a:rPr>
              <a:t> </a:t>
            </a:r>
            <a:endParaRPr kumimoji="0" b="0" u="none" strike="noStrike" kern="1200" cap="none" spc="0" normalizeH="0" baseline="0" noProof="0" dirty="0">
              <a:ln>
                <a:noFill/>
              </a:ln>
              <a:effectLst/>
              <a:uLnTx/>
              <a:uFillTx/>
              <a:latin typeface="Ambit" panose="00000500000000000000" pitchFamily="50" charset="0"/>
              <a:ea typeface="Open Sans" pitchFamily="2" charset="0"/>
              <a:cs typeface="Open Sans" pitchFamily="2" charset="0"/>
            </a:endParaRPr>
          </a:p>
        </p:txBody>
      </p:sp>
      <p:sp>
        <p:nvSpPr>
          <p:cNvPr id="12" name="Text Placeholder 1">
            <a:extLst>
              <a:ext uri="{FF2B5EF4-FFF2-40B4-BE49-F238E27FC236}">
                <a16:creationId xmlns:a16="http://schemas.microsoft.com/office/drawing/2014/main" id="{46D19BA3-8C78-8A21-9FA5-215C3C66F3B8}"/>
              </a:ext>
            </a:extLst>
          </p:cNvPr>
          <p:cNvSpPr>
            <a:spLocks noGrp="1"/>
          </p:cNvSpPr>
          <p:nvPr>
            <p:ph type="body" sz="quarter" idx="10"/>
          </p:nvPr>
        </p:nvSpPr>
        <p:spPr>
          <a:xfrm>
            <a:off x="7700768" y="383546"/>
            <a:ext cx="4081657" cy="3502654"/>
          </a:xfrm>
        </p:spPr>
        <p:txBody>
          <a:bodyPr lIns="91440" tIns="45720" rIns="91440" bIns="45720" anchor="t"/>
          <a:lstStyle/>
          <a:p>
            <a:r>
              <a:rPr lang="en-US" sz="3200" b="1" dirty="0">
                <a:latin typeface="Ambit"/>
              </a:rPr>
              <a:t>HYKE is here to help you choose your benefits! </a:t>
            </a:r>
            <a:endParaRPr lang="en-US" sz="3200" dirty="0">
              <a:latin typeface="Ambit"/>
            </a:endParaRPr>
          </a:p>
          <a:p>
            <a:endParaRPr lang="en-US" sz="2800" dirty="0">
              <a:latin typeface="Ambit"/>
            </a:endParaRPr>
          </a:p>
          <a:p>
            <a:r>
              <a:rPr lang="en-US" sz="2800" dirty="0">
                <a:latin typeface="Ambit"/>
              </a:rPr>
              <a:t>Here are some things you’ll be asked during your journey.</a:t>
            </a:r>
          </a:p>
          <a:p>
            <a:endParaRPr lang="en-US" sz="2800" dirty="0">
              <a:latin typeface="Ambit"/>
            </a:endParaRPr>
          </a:p>
          <a:p>
            <a:endParaRPr lang="en-US" sz="1600" dirty="0">
              <a:latin typeface="Ambit"/>
            </a:endParaRPr>
          </a:p>
          <a:p>
            <a:endParaRPr lang="en-US" sz="2800" dirty="0"/>
          </a:p>
        </p:txBody>
      </p:sp>
      <p:pic>
        <p:nvPicPr>
          <p:cNvPr id="3" name="Picture 2" descr="A black background with white spots&#10;&#10;Description automatically generated">
            <a:extLst>
              <a:ext uri="{FF2B5EF4-FFF2-40B4-BE49-F238E27FC236}">
                <a16:creationId xmlns:a16="http://schemas.microsoft.com/office/drawing/2014/main" id="{8F897EF9-E978-D5A4-00C1-C9F582742EC0}"/>
              </a:ext>
            </a:extLst>
          </p:cNvPr>
          <p:cNvPicPr>
            <a:picLocks noChangeAspect="1"/>
          </p:cNvPicPr>
          <p:nvPr/>
        </p:nvPicPr>
        <p:blipFill>
          <a:blip r:embed="rId7"/>
          <a:stretch>
            <a:fillRect/>
          </a:stretch>
        </p:blipFill>
        <p:spPr>
          <a:xfrm>
            <a:off x="7875787" y="3777068"/>
            <a:ext cx="1701001" cy="1701001"/>
          </a:xfrm>
          <a:prstGeom prst="rect">
            <a:avLst/>
          </a:prstGeom>
        </p:spPr>
      </p:pic>
    </p:spTree>
    <p:extLst>
      <p:ext uri="{BB962C8B-B14F-4D97-AF65-F5344CB8AC3E}">
        <p14:creationId xmlns:p14="http://schemas.microsoft.com/office/powerpoint/2010/main" val="1574924129"/>
      </p:ext>
    </p:extLst>
  </p:cSld>
  <p:clrMapOvr>
    <a:masterClrMapping/>
  </p:clrMapOvr>
</p:sld>
</file>

<file path=ppt/theme/theme1.xml><?xml version="1.0" encoding="utf-8"?>
<a:theme xmlns:a="http://schemas.openxmlformats.org/drawingml/2006/main" name="1_Office Theme">
  <a:themeElements>
    <a:clrScheme name="Custom 1">
      <a:dk1>
        <a:srgbClr val="2C2C2C"/>
      </a:dk1>
      <a:lt1>
        <a:srgbClr val="ACBACF"/>
      </a:lt1>
      <a:dk2>
        <a:srgbClr val="FFFF8A"/>
      </a:dk2>
      <a:lt2>
        <a:srgbClr val="F57800"/>
      </a:lt2>
      <a:accent1>
        <a:srgbClr val="6E8CB1"/>
      </a:accent1>
      <a:accent2>
        <a:srgbClr val="DAE1EA"/>
      </a:accent2>
      <a:accent3>
        <a:srgbClr val="FFEF00"/>
      </a:accent3>
      <a:accent4>
        <a:srgbClr val="FFFCBD"/>
      </a:accent4>
      <a:accent5>
        <a:srgbClr val="FFAB4F"/>
      </a:accent5>
      <a:accent6>
        <a:srgbClr val="FFD7B2"/>
      </a:accent6>
      <a:hlink>
        <a:srgbClr val="F57800"/>
      </a:hlink>
      <a:folHlink>
        <a:srgbClr val="6E8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b82d35e-fb45-4842-a133-edd2d729d942" xsi:nil="true"/>
    <lcf76f155ced4ddcb4097134ff3c332f xmlns="9f58d6bb-146d-4843-ac08-d56a8c394b8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1E5114E86A3584F979D9D2331328482" ma:contentTypeVersion="14" ma:contentTypeDescription="Create a new document." ma:contentTypeScope="" ma:versionID="17a0f453ef0635af5005f82366f3f2a0">
  <xsd:schema xmlns:xsd="http://www.w3.org/2001/XMLSchema" xmlns:xs="http://www.w3.org/2001/XMLSchema" xmlns:p="http://schemas.microsoft.com/office/2006/metadata/properties" xmlns:ns2="9f58d6bb-146d-4843-ac08-d56a8c394b89" xmlns:ns3="7b82d35e-fb45-4842-a133-edd2d729d942" targetNamespace="http://schemas.microsoft.com/office/2006/metadata/properties" ma:root="true" ma:fieldsID="ca506e5c94e9c5a04edf9a8974f93a23" ns2:_="" ns3:_="">
    <xsd:import namespace="9f58d6bb-146d-4843-ac08-d56a8c394b89"/>
    <xsd:import namespace="7b82d35e-fb45-4842-a133-edd2d729d9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8d6bb-146d-4843-ac08-d56a8c394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e2903cd-8d72-42f1-97b4-a0cfb51d01c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b82d35e-fb45-4842-a133-edd2d729d94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b0657104-01d7-4fa7-aa3c-3c2e8e362e42}" ma:internalName="TaxCatchAll" ma:showField="CatchAllData" ma:web="7b82d35e-fb45-4842-a133-edd2d729d9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145A62-D1EA-4521-B865-C677E141E820}">
  <ds:schemaRefs>
    <ds:schemaRef ds:uri="http://schemas.microsoft.com/sharepoint/v3/contenttype/forms"/>
  </ds:schemaRefs>
</ds:datastoreItem>
</file>

<file path=customXml/itemProps2.xml><?xml version="1.0" encoding="utf-8"?>
<ds:datastoreItem xmlns:ds="http://schemas.openxmlformats.org/officeDocument/2006/customXml" ds:itemID="{141BB5CE-F734-43F9-B6C9-0284D0420091}">
  <ds:schemaRefs>
    <ds:schemaRef ds:uri="9f58d6bb-146d-4843-ac08-d56a8c394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82d35e-fb45-4842-a133-edd2d729d942"/>
  </ds:schemaRefs>
</ds:datastoreItem>
</file>

<file path=customXml/itemProps3.xml><?xml version="1.0" encoding="utf-8"?>
<ds:datastoreItem xmlns:ds="http://schemas.openxmlformats.org/officeDocument/2006/customXml" ds:itemID="{77833111-0F67-41F0-8A20-9498567776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8d6bb-146d-4843-ac08-d56a8c394b89"/>
    <ds:schemaRef ds:uri="7b82d35e-fb45-4842-a133-edd2d729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1959</TotalTime>
  <Words>627</Words>
  <Application>Microsoft Office PowerPoint</Application>
  <PresentationFormat>Widescreen</PresentationFormat>
  <Paragraphs>34</Paragraphs>
  <Slides>3</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vt:i4>
      </vt:variant>
    </vt:vector>
  </HeadingPairs>
  <TitlesOfParts>
    <vt:vector size="10" baseType="lpstr">
      <vt:lpstr>Ambit</vt:lpstr>
      <vt:lpstr>Ambit Light</vt:lpstr>
      <vt:lpstr>Arial</vt:lpstr>
      <vt:lpstr>Calibri</vt:lpstr>
      <vt:lpstr>Open Sans</vt:lpstr>
      <vt:lpstr>Wingdings</vt:lpstr>
      <vt:lpstr>1_Office Theme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Campbell</dc:creator>
  <cp:lastModifiedBy>Andrea Abbamonte</cp:lastModifiedBy>
  <cp:revision>21</cp:revision>
  <dcterms:created xsi:type="dcterms:W3CDTF">2023-07-28T11:38:08Z</dcterms:created>
  <dcterms:modified xsi:type="dcterms:W3CDTF">2024-04-10T20:56:57Z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0x01010011E5114E86A3584F979D9D2331328482</vt:lpwstr>
  </property>
  <property fmtid="{D5CDD505-2E9C-101B-9397-08002B2CF9AE}" pid="3" name="MediaServiceImageTags">
    <vt:lpwstr/>
  </property>
</Properties>
</file>