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9"/>
  </p:notesMasterIdLst>
  <p:sldIdLst>
    <p:sldId id="257" r:id="rId5"/>
    <p:sldId id="297" r:id="rId6"/>
    <p:sldId id="315" r:id="rId7"/>
    <p:sldId id="31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Rogers" initials="HR" lastIdx="1" clrIdx="0">
    <p:extLst>
      <p:ext uri="{19B8F6BF-5375-455C-9EA6-DF929625EA0E}">
        <p15:presenceInfo xmlns:p15="http://schemas.microsoft.com/office/powerpoint/2012/main" userId="S::hrogers@myhealthmath.com::51c5b8bd-d1bb-4c02-a63d-636a29cc9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6E5019-B259-4293-8202-243DC9DFC82C}" v="1" dt="2023-02-20T14:26:10.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27" autoAdjust="0"/>
  </p:normalViewPr>
  <p:slideViewPr>
    <p:cSldViewPr snapToGrid="0">
      <p:cViewPr varScale="1">
        <p:scale>
          <a:sx n="92" d="100"/>
          <a:sy n="92" d="100"/>
        </p:scale>
        <p:origin x="12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07D8D-D6FD-4E5B-A92C-5A1A455FCD3C}" type="datetimeFigureOut">
              <a:rPr lang="en-US" smtClean="0"/>
              <a:t>7/25/2023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377B3-6015-453B-B544-52070EB2E396}" type="slidenum">
              <a:rPr lang="en-US" smtClean="0"/>
              <a:t>‹#›</a:t>
            </a:fld>
            <a:endParaRPr lang="en-US"/>
          </a:p>
        </p:txBody>
      </p:sp>
    </p:spTree>
    <p:extLst>
      <p:ext uri="{BB962C8B-B14F-4D97-AF65-F5344CB8AC3E}">
        <p14:creationId xmlns:p14="http://schemas.microsoft.com/office/powerpoint/2010/main" val="68248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As an added benefit to you, we’re pleased to share that Decision Doc, powered by MyHealthMath, is available to all employees. MyHealthMath is a completely neutral third party and their interactive platform can help you learn about our health plan options before making your enrollment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 is a free, quick, and easy confidential service that we encourage everyone to use. It can provide peace of mind for those of you that already know which plan you want to select. Alternatively, if you aren’t sure which plan you’re going to choose, Decision Doc can help you decide!</a:t>
            </a:r>
          </a:p>
        </p:txBody>
      </p:sp>
      <p:sp>
        <p:nvSpPr>
          <p:cNvPr id="4" name="Slide Number Placeholder 3"/>
          <p:cNvSpPr>
            <a:spLocks noGrp="1"/>
          </p:cNvSpPr>
          <p:nvPr>
            <p:ph type="sldNum" sz="quarter" idx="5"/>
          </p:nvPr>
        </p:nvSpPr>
        <p:spPr/>
        <p:txBody>
          <a:bodyPr/>
          <a:lstStyle/>
          <a:p>
            <a:fld id="{0DE377B3-6015-453B-B544-52070EB2E396}" type="slidenum">
              <a:rPr lang="en-US" smtClean="0"/>
              <a:t>2</a:t>
            </a:fld>
            <a:endParaRPr lang="en-US"/>
          </a:p>
        </p:txBody>
      </p:sp>
    </p:spTree>
    <p:extLst>
      <p:ext uri="{BB962C8B-B14F-4D97-AF65-F5344CB8AC3E}">
        <p14:creationId xmlns:p14="http://schemas.microsoft.com/office/powerpoint/2010/main" val="412855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Decision Doc can be accessed using the link above, or by scanning the QR code.</a:t>
            </a:r>
          </a:p>
          <a:p>
            <a:pPr marL="171450" indent="-171450">
              <a:buFont typeface="Arial" panose="020B0604020202020204" pitchFamily="34" charset="0"/>
              <a:buChar char="•"/>
            </a:pPr>
            <a:r>
              <a:rPr lang="en-US" dirty="0"/>
              <a:t>You’ll start by answering some medical questions, either online or by scheduling a phone call. Questions range from the types of specialists you and your family members may see, to surgeries you may be thinking of, to the types of prescriptions anyone may be taking. This level of detail is important so Decision Doc can calculate which plan option will best meet your specific medical needs.</a:t>
            </a:r>
          </a:p>
          <a:p>
            <a:pPr marL="171450" indent="-171450">
              <a:buFont typeface="Arial" panose="020B0604020202020204" pitchFamily="34" charset="0"/>
              <a:buChar char="•"/>
            </a:pPr>
            <a:r>
              <a:rPr lang="en-US" dirty="0"/>
              <a:t>If you answer these questions online, you’ll receive an immediate recommendation on which plan will be the best fit, based on cost, for you and your family. Your report will include details on how Decision Doc determines your winning plan, as well as provide a bunch of resources to help you make your decision.</a:t>
            </a:r>
          </a:p>
          <a:p>
            <a:pPr marL="171450" indent="-171450">
              <a:buFont typeface="Arial" panose="020B0604020202020204" pitchFamily="34" charset="0"/>
              <a:buChar char="•"/>
            </a:pPr>
            <a:r>
              <a:rPr lang="en-US" dirty="0"/>
              <a:t>If you do decide to go through the questions over the phone with a MyHealthMath agent, you will receive your report via email within 1 – 2 business days. </a:t>
            </a:r>
          </a:p>
          <a:p>
            <a:pPr marL="171450" indent="-171450">
              <a:buFont typeface="Arial" panose="020B0604020202020204" pitchFamily="34" charset="0"/>
              <a:buChar char="•"/>
            </a:pPr>
            <a:r>
              <a:rPr lang="en-US" dirty="0"/>
              <a:t>At any time, we encourage you to connect with MyHealthMath if you have any questions about how to use Decision Doc or how to understand your report. They can be reached via questions@myhealthmath.com.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3</a:t>
            </a:fld>
            <a:endParaRPr lang="en-US"/>
          </a:p>
        </p:txBody>
      </p:sp>
    </p:spTree>
    <p:extLst>
      <p:ext uri="{BB962C8B-B14F-4D97-AF65-F5344CB8AC3E}">
        <p14:creationId xmlns:p14="http://schemas.microsoft.com/office/powerpoint/2010/main" val="1126467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7/25/2023</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8777" y="440884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24709" y="2369976"/>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
        <p:nvSpPr>
          <p:cNvPr id="11" name="Rectangle 10">
            <a:extLst>
              <a:ext uri="{FF2B5EF4-FFF2-40B4-BE49-F238E27FC236}">
                <a16:creationId xmlns:a16="http://schemas.microsoft.com/office/drawing/2014/main" id="{3DD9EF7C-E07E-41B5-89D8-82237128933F}"/>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BD66B79-DC90-4FE9-8A77-F90F9856C33F}"/>
              </a:ext>
            </a:extLst>
          </p:cNvPr>
          <p:cNvCxnSpPr>
            <a:cxnSpLocks/>
          </p:cNvCxnSpPr>
          <p:nvPr userDrawn="1"/>
        </p:nvCxnSpPr>
        <p:spPr>
          <a:xfrm>
            <a:off x="8093223" y="4003766"/>
            <a:ext cx="1516058"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CCA3ED-CA60-47A9-BF06-B25222E0F1DA}"/>
              </a:ext>
            </a:extLst>
          </p:cNvPr>
          <p:cNvCxnSpPr>
            <a:cxnSpLocks/>
          </p:cNvCxnSpPr>
          <p:nvPr userDrawn="1"/>
        </p:nvCxnSpPr>
        <p:spPr>
          <a:xfrm>
            <a:off x="6287589" y="4003766"/>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7696A-D039-48F1-94CC-9A09BE21CD44}"/>
              </a:ext>
            </a:extLst>
          </p:cNvPr>
          <p:cNvCxnSpPr>
            <a:cxnSpLocks/>
          </p:cNvCxnSpPr>
          <p:nvPr userDrawn="1"/>
        </p:nvCxnSpPr>
        <p:spPr>
          <a:xfrm>
            <a:off x="0" y="4003766"/>
            <a:ext cx="6287589"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238A5DC-8A8C-4D9E-B7E9-22A72A0F3FE0}"/>
              </a:ext>
            </a:extLst>
          </p:cNvPr>
          <p:cNvSpPr/>
          <p:nvPr userDrawn="1"/>
        </p:nvSpPr>
        <p:spPr>
          <a:xfrm>
            <a:off x="8991401" y="6183086"/>
            <a:ext cx="3108960" cy="60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1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7/25/2023</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2148" y="597727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68252" y="2788443"/>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cxnSp>
        <p:nvCxnSpPr>
          <p:cNvPr id="14" name="Straight Connector 13">
            <a:extLst>
              <a:ext uri="{FF2B5EF4-FFF2-40B4-BE49-F238E27FC236}">
                <a16:creationId xmlns:a16="http://schemas.microsoft.com/office/drawing/2014/main" id="{A71FD4B9-3AB6-42A4-9B00-CD501E52FC2B}"/>
              </a:ext>
            </a:extLst>
          </p:cNvPr>
          <p:cNvCxnSpPr>
            <a:cxnSpLocks/>
          </p:cNvCxnSpPr>
          <p:nvPr userDrawn="1"/>
        </p:nvCxnSpPr>
        <p:spPr>
          <a:xfrm flipV="1">
            <a:off x="11532587" y="1055057"/>
            <a:ext cx="0" cy="911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2640A5-0A41-48D7-8C9D-BF103BF9A0CE}"/>
              </a:ext>
            </a:extLst>
          </p:cNvPr>
          <p:cNvCxnSpPr>
            <a:cxnSpLocks/>
          </p:cNvCxnSpPr>
          <p:nvPr userDrawn="1"/>
        </p:nvCxnSpPr>
        <p:spPr>
          <a:xfrm flipV="1">
            <a:off x="11547622" y="4404735"/>
            <a:ext cx="0" cy="9112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F06B61-4548-447F-B296-E6F2B9B9A395}"/>
              </a:ext>
            </a:extLst>
          </p:cNvPr>
          <p:cNvCxnSpPr>
            <a:cxnSpLocks/>
          </p:cNvCxnSpPr>
          <p:nvPr userDrawn="1"/>
        </p:nvCxnSpPr>
        <p:spPr>
          <a:xfrm flipV="1">
            <a:off x="11539514" y="2753609"/>
            <a:ext cx="0" cy="9112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DF650F-BBE7-4398-86C7-CD096929841E}"/>
              </a:ext>
            </a:extLst>
          </p:cNvPr>
          <p:cNvSpPr txBox="1"/>
          <p:nvPr userDrawn="1"/>
        </p:nvSpPr>
        <p:spPr>
          <a:xfrm>
            <a:off x="11063869" y="713434"/>
            <a:ext cx="851516" cy="338554"/>
          </a:xfrm>
          <a:prstGeom prst="rect">
            <a:avLst/>
          </a:prstGeom>
          <a:noFill/>
        </p:spPr>
        <p:txBody>
          <a:bodyPr wrap="none" rtlCol="0">
            <a:spAutoFit/>
          </a:bodyPr>
          <a:lstStyle/>
          <a:p>
            <a:pPr algn="ctr"/>
            <a:r>
              <a:rPr lang="en-US" sz="1600"/>
              <a:t>Support</a:t>
            </a:r>
          </a:p>
        </p:txBody>
      </p:sp>
      <p:sp>
        <p:nvSpPr>
          <p:cNvPr id="22" name="TextBox 21">
            <a:extLst>
              <a:ext uri="{FF2B5EF4-FFF2-40B4-BE49-F238E27FC236}">
                <a16:creationId xmlns:a16="http://schemas.microsoft.com/office/drawing/2014/main" id="{2DD03811-1055-42AD-AB07-9861552AE5BF}"/>
              </a:ext>
            </a:extLst>
          </p:cNvPr>
          <p:cNvSpPr txBox="1"/>
          <p:nvPr userDrawn="1"/>
        </p:nvSpPr>
        <p:spPr>
          <a:xfrm>
            <a:off x="11233758" y="4066181"/>
            <a:ext cx="597664" cy="338554"/>
          </a:xfrm>
          <a:prstGeom prst="rect">
            <a:avLst/>
          </a:prstGeom>
          <a:noFill/>
        </p:spPr>
        <p:txBody>
          <a:bodyPr wrap="none" rtlCol="0">
            <a:spAutoFit/>
          </a:bodyPr>
          <a:lstStyle/>
          <a:p>
            <a:pPr algn="ctr"/>
            <a:r>
              <a:rPr lang="en-US" sz="1600"/>
              <a:t>Trust</a:t>
            </a:r>
          </a:p>
        </p:txBody>
      </p:sp>
      <p:sp>
        <p:nvSpPr>
          <p:cNvPr id="23" name="TextBox 22">
            <a:extLst>
              <a:ext uri="{FF2B5EF4-FFF2-40B4-BE49-F238E27FC236}">
                <a16:creationId xmlns:a16="http://schemas.microsoft.com/office/drawing/2014/main" id="{6ECCE322-F706-4A81-BE7B-165CDB343853}"/>
              </a:ext>
            </a:extLst>
          </p:cNvPr>
          <p:cNvSpPr txBox="1"/>
          <p:nvPr userDrawn="1"/>
        </p:nvSpPr>
        <p:spPr>
          <a:xfrm>
            <a:off x="10903249" y="2376647"/>
            <a:ext cx="1288751" cy="338554"/>
          </a:xfrm>
          <a:prstGeom prst="rect">
            <a:avLst/>
          </a:prstGeom>
          <a:noFill/>
        </p:spPr>
        <p:txBody>
          <a:bodyPr wrap="none" rtlCol="0">
            <a:spAutoFit/>
          </a:bodyPr>
          <a:lstStyle/>
          <a:p>
            <a:pPr algn="ctr"/>
            <a:r>
              <a:rPr lang="en-US" sz="1600"/>
              <a:t>Transparency</a:t>
            </a:r>
          </a:p>
        </p:txBody>
      </p:sp>
    </p:spTree>
    <p:extLst>
      <p:ext uri="{BB962C8B-B14F-4D97-AF65-F5344CB8AC3E}">
        <p14:creationId xmlns:p14="http://schemas.microsoft.com/office/powerpoint/2010/main" val="39449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115-A0D2-4280-A000-140039B24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D34F6-1787-4183-B3CA-DE5A5A90A0C3}"/>
              </a:ext>
            </a:extLst>
          </p:cNvPr>
          <p:cNvSpPr>
            <a:spLocks noGrp="1"/>
          </p:cNvSpPr>
          <p:nvPr>
            <p:ph type="dt" sz="half" idx="10"/>
          </p:nvPr>
        </p:nvSpPr>
        <p:spPr/>
        <p:txBody>
          <a:bodyPr/>
          <a:lstStyle/>
          <a:p>
            <a:fld id="{45A53362-3305-4C19-856C-55DE37A936A6}" type="datetime1">
              <a:rPr lang="en-US" smtClean="0"/>
              <a:t>7/25/2023</a:t>
            </a:fld>
            <a:endParaRPr lang="en-US"/>
          </a:p>
        </p:txBody>
      </p:sp>
      <p:sp>
        <p:nvSpPr>
          <p:cNvPr id="6" name="Footer Placeholder 4">
            <a:extLst>
              <a:ext uri="{FF2B5EF4-FFF2-40B4-BE49-F238E27FC236}">
                <a16:creationId xmlns:a16="http://schemas.microsoft.com/office/drawing/2014/main" id="{13C46FDF-358A-4205-B6F0-A508F90BD05D}"/>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7" name="Content Placeholder 3">
            <a:extLst>
              <a:ext uri="{FF2B5EF4-FFF2-40B4-BE49-F238E27FC236}">
                <a16:creationId xmlns:a16="http://schemas.microsoft.com/office/drawing/2014/main" id="{64444E8D-9818-4C97-8B85-839A40DC3E77}"/>
              </a:ext>
            </a:extLst>
          </p:cNvPr>
          <p:cNvSpPr>
            <a:spLocks noGrp="1"/>
          </p:cNvSpPr>
          <p:nvPr>
            <p:ph sz="half" idx="2"/>
          </p:nvPr>
        </p:nvSpPr>
        <p:spPr>
          <a:xfrm>
            <a:off x="839788" y="1857374"/>
            <a:ext cx="10514011" cy="4332289"/>
          </a:xfrm>
        </p:spPr>
        <p:txBody>
          <a:bodyPr/>
          <a:lstStyle>
            <a:lvl1pPr marL="457200" indent="-457200">
              <a:buClr>
                <a:schemeClr val="accent4"/>
              </a:buClr>
              <a:buFont typeface="Wingdings" panose="05000000000000000000" pitchFamily="2" charset="2"/>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Ø"/>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4C6BDB9B-7564-4569-8AC4-9E67F2A2005A}"/>
              </a:ext>
            </a:extLst>
          </p:cNvPr>
          <p:cNvSpPr>
            <a:spLocks noGrp="1"/>
          </p:cNvSpPr>
          <p:nvPr>
            <p:ph type="sldNum" sz="quarter" idx="12"/>
          </p:nvPr>
        </p:nvSpPr>
        <p:spPr>
          <a:xfrm>
            <a:off x="9340273" y="6389812"/>
            <a:ext cx="2743200" cy="365125"/>
          </a:xfrm>
        </p:spPr>
        <p:txBody>
          <a:bodyPr/>
          <a:lstStyle/>
          <a:p>
            <a:fld id="{90DBDF0A-F87E-4B63-9454-692B7BA54791}" type="slidenum">
              <a:rPr lang="en-US" smtClean="0"/>
              <a:t>‹#›</a:t>
            </a:fld>
            <a:endParaRPr lang="en-US"/>
          </a:p>
        </p:txBody>
      </p:sp>
    </p:spTree>
    <p:extLst>
      <p:ext uri="{BB962C8B-B14F-4D97-AF65-F5344CB8AC3E}">
        <p14:creationId xmlns:p14="http://schemas.microsoft.com/office/powerpoint/2010/main" val="313620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6341-D44E-46DB-A469-1AE8D253F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D771F-135D-4D18-884C-ADBA1463D01A}"/>
              </a:ext>
            </a:extLst>
          </p:cNvPr>
          <p:cNvSpPr>
            <a:spLocks noGrp="1"/>
          </p:cNvSpPr>
          <p:nvPr>
            <p:ph idx="1"/>
          </p:nvPr>
        </p:nvSpPr>
        <p:spPr>
          <a:xfrm>
            <a:off x="838200" y="1825625"/>
            <a:ext cx="4463473"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8C21A-0DE5-44DD-A985-D3E83FABB102}"/>
              </a:ext>
            </a:extLst>
          </p:cNvPr>
          <p:cNvSpPr>
            <a:spLocks noGrp="1"/>
          </p:cNvSpPr>
          <p:nvPr>
            <p:ph type="dt" sz="half" idx="10"/>
          </p:nvPr>
        </p:nvSpPr>
        <p:spPr/>
        <p:txBody>
          <a:bodyPr/>
          <a:lstStyle/>
          <a:p>
            <a:fld id="{1F514147-4EF6-49E9-A1E7-83494F2BA456}" type="datetime1">
              <a:rPr lang="en-US" smtClean="0"/>
              <a:t>7/25/2023</a:t>
            </a:fld>
            <a:endParaRPr lang="en-US"/>
          </a:p>
        </p:txBody>
      </p:sp>
      <p:sp>
        <p:nvSpPr>
          <p:cNvPr id="6" name="Slide Number Placeholder 5">
            <a:extLst>
              <a:ext uri="{FF2B5EF4-FFF2-40B4-BE49-F238E27FC236}">
                <a16:creationId xmlns:a16="http://schemas.microsoft.com/office/drawing/2014/main" id="{6A73EBF2-8ACC-48C9-BA07-FC34E623099D}"/>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7" name="Rectangle 6">
            <a:extLst>
              <a:ext uri="{FF2B5EF4-FFF2-40B4-BE49-F238E27FC236}">
                <a16:creationId xmlns:a16="http://schemas.microsoft.com/office/drawing/2014/main" id="{C72CAB59-408E-40CD-92EE-1E0776BE4F4C}"/>
              </a:ext>
            </a:extLst>
          </p:cNvPr>
          <p:cNvSpPr/>
          <p:nvPr userDrawn="1"/>
        </p:nvSpPr>
        <p:spPr>
          <a:xfrm>
            <a:off x="8746836" y="1330470"/>
            <a:ext cx="3278909" cy="424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holding hands&#10;&#10;Description automatically generated with medium confidence">
            <a:extLst>
              <a:ext uri="{FF2B5EF4-FFF2-40B4-BE49-F238E27FC236}">
                <a16:creationId xmlns:a16="http://schemas.microsoft.com/office/drawing/2014/main" id="{2690CF7A-BEC9-4AC7-AAD2-F17E135669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515"/>
          <a:stretch/>
        </p:blipFill>
        <p:spPr>
          <a:xfrm>
            <a:off x="7444510" y="1993364"/>
            <a:ext cx="4046843" cy="4183599"/>
          </a:xfrm>
          <a:prstGeom prst="rect">
            <a:avLst/>
          </a:prstGeom>
        </p:spPr>
      </p:pic>
      <p:sp>
        <p:nvSpPr>
          <p:cNvPr id="10" name="Footer Placeholder 4">
            <a:extLst>
              <a:ext uri="{FF2B5EF4-FFF2-40B4-BE49-F238E27FC236}">
                <a16:creationId xmlns:a16="http://schemas.microsoft.com/office/drawing/2014/main" id="{EB99AE8F-F01F-425D-9403-125E13ECEF09}"/>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80156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95F1-E3EC-40CB-B7F7-46A78402E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D290D-16E7-4D01-BB5D-5AF6BE309C88}"/>
              </a:ext>
            </a:extLst>
          </p:cNvPr>
          <p:cNvSpPr>
            <a:spLocks noGrp="1"/>
          </p:cNvSpPr>
          <p:nvPr>
            <p:ph sz="half" idx="1" hasCustomPrompt="1"/>
          </p:nvPr>
        </p:nvSpPr>
        <p:spPr>
          <a:xfrm>
            <a:off x="838200"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5" name="Date Placeholder 4">
            <a:extLst>
              <a:ext uri="{FF2B5EF4-FFF2-40B4-BE49-F238E27FC236}">
                <a16:creationId xmlns:a16="http://schemas.microsoft.com/office/drawing/2014/main" id="{3614A88B-0F2F-4FF3-B650-90576F452B17}"/>
              </a:ext>
            </a:extLst>
          </p:cNvPr>
          <p:cNvSpPr>
            <a:spLocks noGrp="1"/>
          </p:cNvSpPr>
          <p:nvPr>
            <p:ph type="dt" sz="half" idx="10"/>
          </p:nvPr>
        </p:nvSpPr>
        <p:spPr/>
        <p:txBody>
          <a:bodyPr/>
          <a:lstStyle/>
          <a:p>
            <a:fld id="{1CF893F4-51C2-49C2-912B-D0D609BC1787}" type="datetime1">
              <a:rPr lang="en-US" smtClean="0"/>
              <a:t>7/25/2023</a:t>
            </a:fld>
            <a:endParaRPr lang="en-US"/>
          </a:p>
        </p:txBody>
      </p:sp>
      <p:sp>
        <p:nvSpPr>
          <p:cNvPr id="7" name="Slide Number Placeholder 6">
            <a:extLst>
              <a:ext uri="{FF2B5EF4-FFF2-40B4-BE49-F238E27FC236}">
                <a16:creationId xmlns:a16="http://schemas.microsoft.com/office/drawing/2014/main" id="{05CC49F6-1D3E-4D88-BBCC-9155EFE95843}"/>
              </a:ext>
            </a:extLst>
          </p:cNvPr>
          <p:cNvSpPr>
            <a:spLocks noGrp="1"/>
          </p:cNvSpPr>
          <p:nvPr>
            <p:ph type="sldNum" sz="quarter" idx="12"/>
          </p:nvPr>
        </p:nvSpPr>
        <p:spPr/>
        <p:txBody>
          <a:bodyPr/>
          <a:lstStyle/>
          <a:p>
            <a:fld id="{90DBDF0A-F87E-4B63-9454-692B7BA54791}" type="slidenum">
              <a:rPr lang="en-US" smtClean="0"/>
              <a:t>‹#›</a:t>
            </a:fld>
            <a:endParaRPr lang="en-US"/>
          </a:p>
        </p:txBody>
      </p:sp>
      <p:cxnSp>
        <p:nvCxnSpPr>
          <p:cNvPr id="8" name="Straight Connector 7">
            <a:extLst>
              <a:ext uri="{FF2B5EF4-FFF2-40B4-BE49-F238E27FC236}">
                <a16:creationId xmlns:a16="http://schemas.microsoft.com/office/drawing/2014/main" id="{2E406DCF-7962-4110-8F6F-D5FE7303623A}"/>
              </a:ext>
            </a:extLst>
          </p:cNvPr>
          <p:cNvCxnSpPr>
            <a:cxnSpLocks/>
          </p:cNvCxnSpPr>
          <p:nvPr userDrawn="1"/>
        </p:nvCxnSpPr>
        <p:spPr>
          <a:xfrm>
            <a:off x="838200"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D773996-19EC-48DC-A62C-0A36B7E8DFEB}"/>
              </a:ext>
            </a:extLst>
          </p:cNvPr>
          <p:cNvSpPr>
            <a:spLocks noGrp="1"/>
          </p:cNvSpPr>
          <p:nvPr>
            <p:ph sz="half" idx="13" hasCustomPrompt="1"/>
          </p:nvPr>
        </p:nvSpPr>
        <p:spPr>
          <a:xfrm>
            <a:off x="838200"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14" name="Content Placeholder 2">
            <a:extLst>
              <a:ext uri="{FF2B5EF4-FFF2-40B4-BE49-F238E27FC236}">
                <a16:creationId xmlns:a16="http://schemas.microsoft.com/office/drawing/2014/main" id="{D5EE4C6C-FBD7-4704-ABA5-9CEC1DFF267A}"/>
              </a:ext>
            </a:extLst>
          </p:cNvPr>
          <p:cNvSpPr>
            <a:spLocks noGrp="1"/>
          </p:cNvSpPr>
          <p:nvPr>
            <p:ph sz="half" idx="14" hasCustomPrompt="1"/>
          </p:nvPr>
        </p:nvSpPr>
        <p:spPr>
          <a:xfrm>
            <a:off x="838200"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18" name="Straight Connector 17">
            <a:extLst>
              <a:ext uri="{FF2B5EF4-FFF2-40B4-BE49-F238E27FC236}">
                <a16:creationId xmlns:a16="http://schemas.microsoft.com/office/drawing/2014/main" id="{2459D36A-DD99-4AE7-9255-A0E85DB78FEC}"/>
              </a:ext>
            </a:extLst>
          </p:cNvPr>
          <p:cNvCxnSpPr>
            <a:cxnSpLocks/>
          </p:cNvCxnSpPr>
          <p:nvPr userDrawn="1"/>
        </p:nvCxnSpPr>
        <p:spPr>
          <a:xfrm>
            <a:off x="838200"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F7876E-B2D2-438B-AEB7-F527C8298AE5}"/>
              </a:ext>
            </a:extLst>
          </p:cNvPr>
          <p:cNvCxnSpPr>
            <a:cxnSpLocks/>
          </p:cNvCxnSpPr>
          <p:nvPr userDrawn="1"/>
        </p:nvCxnSpPr>
        <p:spPr>
          <a:xfrm>
            <a:off x="838200"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78837AA1-5A36-4EAA-BBBA-52BC1BD833DC}"/>
              </a:ext>
            </a:extLst>
          </p:cNvPr>
          <p:cNvSpPr>
            <a:spLocks noGrp="1"/>
          </p:cNvSpPr>
          <p:nvPr>
            <p:ph sz="half" idx="15" hasCustomPrompt="1"/>
          </p:nvPr>
        </p:nvSpPr>
        <p:spPr>
          <a:xfrm>
            <a:off x="6631709"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1" name="Straight Connector 20">
            <a:extLst>
              <a:ext uri="{FF2B5EF4-FFF2-40B4-BE49-F238E27FC236}">
                <a16:creationId xmlns:a16="http://schemas.microsoft.com/office/drawing/2014/main" id="{9827948B-0088-4123-BE89-BF9C6B4AA584}"/>
              </a:ext>
            </a:extLst>
          </p:cNvPr>
          <p:cNvCxnSpPr>
            <a:cxnSpLocks/>
          </p:cNvCxnSpPr>
          <p:nvPr userDrawn="1"/>
        </p:nvCxnSpPr>
        <p:spPr>
          <a:xfrm>
            <a:off x="6631709"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1AFBFA9-B2BA-4ED9-9BC3-939E913B6397}"/>
              </a:ext>
            </a:extLst>
          </p:cNvPr>
          <p:cNvSpPr>
            <a:spLocks noGrp="1"/>
          </p:cNvSpPr>
          <p:nvPr>
            <p:ph sz="half" idx="16" hasCustomPrompt="1"/>
          </p:nvPr>
        </p:nvSpPr>
        <p:spPr>
          <a:xfrm>
            <a:off x="6631709"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23" name="Content Placeholder 2">
            <a:extLst>
              <a:ext uri="{FF2B5EF4-FFF2-40B4-BE49-F238E27FC236}">
                <a16:creationId xmlns:a16="http://schemas.microsoft.com/office/drawing/2014/main" id="{93F4B181-DA7E-4D30-B6D0-7377622CDE0C}"/>
              </a:ext>
            </a:extLst>
          </p:cNvPr>
          <p:cNvSpPr>
            <a:spLocks noGrp="1"/>
          </p:cNvSpPr>
          <p:nvPr>
            <p:ph sz="half" idx="17" hasCustomPrompt="1"/>
          </p:nvPr>
        </p:nvSpPr>
        <p:spPr>
          <a:xfrm>
            <a:off x="6631709"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4" name="Straight Connector 23">
            <a:extLst>
              <a:ext uri="{FF2B5EF4-FFF2-40B4-BE49-F238E27FC236}">
                <a16:creationId xmlns:a16="http://schemas.microsoft.com/office/drawing/2014/main" id="{17702E0C-8CB2-4AD9-AC61-FDB5834B8618}"/>
              </a:ext>
            </a:extLst>
          </p:cNvPr>
          <p:cNvCxnSpPr>
            <a:cxnSpLocks/>
          </p:cNvCxnSpPr>
          <p:nvPr userDrawn="1"/>
        </p:nvCxnSpPr>
        <p:spPr>
          <a:xfrm>
            <a:off x="6631709"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B2F284-D83C-433C-9E2E-1072C4B35B47}"/>
              </a:ext>
            </a:extLst>
          </p:cNvPr>
          <p:cNvCxnSpPr>
            <a:cxnSpLocks/>
          </p:cNvCxnSpPr>
          <p:nvPr userDrawn="1"/>
        </p:nvCxnSpPr>
        <p:spPr>
          <a:xfrm>
            <a:off x="6631709"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65D43DDE-2606-4838-BDB0-330FFD281392}"/>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69557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F141-10C2-4F42-A395-C287FAAD9F57}"/>
              </a:ext>
            </a:extLst>
          </p:cNvPr>
          <p:cNvSpPr>
            <a:spLocks noGrp="1"/>
          </p:cNvSpPr>
          <p:nvPr>
            <p:ph type="title" hasCustomPrompt="1"/>
          </p:nvPr>
        </p:nvSpPr>
        <p:spPr>
          <a:xfrm>
            <a:off x="839788" y="365125"/>
            <a:ext cx="10515600" cy="1325563"/>
          </a:xfrm>
        </p:spPr>
        <p:txBody>
          <a:bodyPr/>
          <a:lstStyle>
            <a:lvl1pPr>
              <a:defRPr/>
            </a:lvl1pPr>
          </a:lstStyle>
          <a:p>
            <a:r>
              <a:rPr lang="en-US"/>
              <a:t>Title</a:t>
            </a:r>
          </a:p>
        </p:txBody>
      </p:sp>
      <p:sp>
        <p:nvSpPr>
          <p:cNvPr id="4" name="Content Placeholder 3">
            <a:extLst>
              <a:ext uri="{FF2B5EF4-FFF2-40B4-BE49-F238E27FC236}">
                <a16:creationId xmlns:a16="http://schemas.microsoft.com/office/drawing/2014/main" id="{01A65710-D1D0-4A2F-ADB3-5B886EA9E69E}"/>
              </a:ext>
            </a:extLst>
          </p:cNvPr>
          <p:cNvSpPr>
            <a:spLocks noGrp="1"/>
          </p:cNvSpPr>
          <p:nvPr>
            <p:ph sz="half" idx="2"/>
          </p:nvPr>
        </p:nvSpPr>
        <p:spPr>
          <a:xfrm>
            <a:off x="839789" y="1857374"/>
            <a:ext cx="5180012" cy="4332289"/>
          </a:xfrm>
        </p:spPr>
        <p:txBody>
          <a:bodyPr/>
          <a:lstStyle>
            <a:lvl1pPr marL="457200" indent="-457200">
              <a:buClr>
                <a:schemeClr val="accent4"/>
              </a:buClr>
              <a:buFont typeface="Wingdings" panose="05000000000000000000" pitchFamily="2" charset="2"/>
              <a:buChar char="Ø"/>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89E0E9-EDC6-4F1F-979D-C7CB9CCFCF0F}"/>
              </a:ext>
            </a:extLst>
          </p:cNvPr>
          <p:cNvSpPr>
            <a:spLocks noGrp="1"/>
          </p:cNvSpPr>
          <p:nvPr>
            <p:ph sz="quarter" idx="4"/>
          </p:nvPr>
        </p:nvSpPr>
        <p:spPr>
          <a:xfrm>
            <a:off x="6172200" y="1857374"/>
            <a:ext cx="5183188" cy="433228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89BDBF-B563-4442-A11A-AB0305F7530C}"/>
              </a:ext>
            </a:extLst>
          </p:cNvPr>
          <p:cNvSpPr>
            <a:spLocks noGrp="1"/>
          </p:cNvSpPr>
          <p:nvPr>
            <p:ph type="dt" sz="half" idx="10"/>
          </p:nvPr>
        </p:nvSpPr>
        <p:spPr/>
        <p:txBody>
          <a:bodyPr/>
          <a:lstStyle/>
          <a:p>
            <a:fld id="{1B6A136D-8BA1-4898-9712-001F77FD2690}" type="datetime1">
              <a:rPr lang="en-US" smtClean="0"/>
              <a:t>7/25/2023</a:t>
            </a:fld>
            <a:endParaRPr lang="en-US"/>
          </a:p>
        </p:txBody>
      </p:sp>
      <p:sp>
        <p:nvSpPr>
          <p:cNvPr id="9" name="Slide Number Placeholder 8">
            <a:extLst>
              <a:ext uri="{FF2B5EF4-FFF2-40B4-BE49-F238E27FC236}">
                <a16:creationId xmlns:a16="http://schemas.microsoft.com/office/drawing/2014/main" id="{A2D66D9F-E2C3-49F7-B252-CB5B7F679A99}"/>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10" name="Footer Placeholder 4">
            <a:extLst>
              <a:ext uri="{FF2B5EF4-FFF2-40B4-BE49-F238E27FC236}">
                <a16:creationId xmlns:a16="http://schemas.microsoft.com/office/drawing/2014/main" id="{8C41AF86-4C00-4311-A099-67EC5B823443}"/>
              </a:ext>
            </a:extLst>
          </p:cNvPr>
          <p:cNvSpPr>
            <a:spLocks noGrp="1"/>
          </p:cNvSpPr>
          <p:nvPr>
            <p:ph type="ftr" sz="quarter" idx="1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159049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9E31B-5AC8-4EDF-B4AE-93CD15C6DA3F}"/>
              </a:ext>
            </a:extLst>
          </p:cNvPr>
          <p:cNvSpPr>
            <a:spLocks noGrp="1"/>
          </p:cNvSpPr>
          <p:nvPr>
            <p:ph type="dt" sz="half" idx="10"/>
          </p:nvPr>
        </p:nvSpPr>
        <p:spPr/>
        <p:txBody>
          <a:bodyPr/>
          <a:lstStyle/>
          <a:p>
            <a:fld id="{21E30A27-D2B6-49AF-8DC0-0EE02EE565D7}" type="datetime1">
              <a:rPr lang="en-US" smtClean="0"/>
              <a:t>7/25/2023</a:t>
            </a:fld>
            <a:endParaRPr lang="en-US"/>
          </a:p>
        </p:txBody>
      </p:sp>
      <p:sp>
        <p:nvSpPr>
          <p:cNvPr id="4" name="Slide Number Placeholder 3">
            <a:extLst>
              <a:ext uri="{FF2B5EF4-FFF2-40B4-BE49-F238E27FC236}">
                <a16:creationId xmlns:a16="http://schemas.microsoft.com/office/drawing/2014/main" id="{585AF0E1-C912-435A-BA23-D2441B490D35}"/>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5" name="Footer Placeholder 4">
            <a:extLst>
              <a:ext uri="{FF2B5EF4-FFF2-40B4-BE49-F238E27FC236}">
                <a16:creationId xmlns:a16="http://schemas.microsoft.com/office/drawing/2014/main" id="{7A58386C-B0D0-4DFF-8F37-769BEBBD2D03}"/>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3" name="Rectangle 2">
            <a:extLst>
              <a:ext uri="{FF2B5EF4-FFF2-40B4-BE49-F238E27FC236}">
                <a16:creationId xmlns:a16="http://schemas.microsoft.com/office/drawing/2014/main" id="{1256C36D-C0FC-47FD-B9A8-CA62F5539D08}"/>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4459DD-ACBE-43ED-A506-69CFEE6AC414}"/>
              </a:ext>
            </a:extLst>
          </p:cNvPr>
          <p:cNvCxnSpPr>
            <a:cxnSpLocks/>
          </p:cNvCxnSpPr>
          <p:nvPr userDrawn="1"/>
        </p:nvCxnSpPr>
        <p:spPr>
          <a:xfrm>
            <a:off x="10797309" y="3429000"/>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7B7E70-F193-407F-858F-61A7B648BB9C}"/>
              </a:ext>
            </a:extLst>
          </p:cNvPr>
          <p:cNvCxnSpPr>
            <a:cxnSpLocks/>
          </p:cNvCxnSpPr>
          <p:nvPr userDrawn="1"/>
        </p:nvCxnSpPr>
        <p:spPr>
          <a:xfrm>
            <a:off x="8867503" y="3429000"/>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5DA582-61C7-4BBC-8F4F-C506EA4C50D5}"/>
              </a:ext>
            </a:extLst>
          </p:cNvPr>
          <p:cNvCxnSpPr>
            <a:cxnSpLocks/>
          </p:cNvCxnSpPr>
          <p:nvPr userDrawn="1"/>
        </p:nvCxnSpPr>
        <p:spPr>
          <a:xfrm>
            <a:off x="1785258" y="3429000"/>
            <a:ext cx="708224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E2B25CF0-0061-47DA-8783-2149A9B7A75D}"/>
              </a:ext>
            </a:extLst>
          </p:cNvPr>
          <p:cNvSpPr>
            <a:spLocks noGrp="1"/>
          </p:cNvSpPr>
          <p:nvPr>
            <p:ph type="title"/>
          </p:nvPr>
        </p:nvSpPr>
        <p:spPr>
          <a:xfrm>
            <a:off x="1785258" y="3228703"/>
            <a:ext cx="10515600" cy="1325563"/>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25153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6440D-9847-41BF-805C-B986E948B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10223-C00C-4B4C-BCF0-1662C2BBB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39662D2-70B4-4DBF-9DFB-E2ABA8BF6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D211B-56D9-44D6-B5AB-3AF2E0C21524}" type="datetime1">
              <a:rPr lang="en-US" smtClean="0"/>
              <a:t>7/25/2023</a:t>
            </a:fld>
            <a:endParaRPr lang="en-US"/>
          </a:p>
        </p:txBody>
      </p:sp>
      <p:sp>
        <p:nvSpPr>
          <p:cNvPr id="5" name="Footer Placeholder 4">
            <a:extLst>
              <a:ext uri="{FF2B5EF4-FFF2-40B4-BE49-F238E27FC236}">
                <a16:creationId xmlns:a16="http://schemas.microsoft.com/office/drawing/2014/main" id="{18BD1A26-69CE-4B46-AACA-952CF2906150}"/>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6" name="Slide Number Placeholder 5">
            <a:extLst>
              <a:ext uri="{FF2B5EF4-FFF2-40B4-BE49-F238E27FC236}">
                <a16:creationId xmlns:a16="http://schemas.microsoft.com/office/drawing/2014/main" id="{6D64CC55-5F35-42DC-92BA-3373EDA3B36E}"/>
              </a:ext>
            </a:extLst>
          </p:cNvPr>
          <p:cNvSpPr>
            <a:spLocks noGrp="1"/>
          </p:cNvSpPr>
          <p:nvPr>
            <p:ph type="sldNum" sz="quarter" idx="4"/>
          </p:nvPr>
        </p:nvSpPr>
        <p:spPr>
          <a:xfrm>
            <a:off x="9340273" y="6389812"/>
            <a:ext cx="2743200" cy="365125"/>
          </a:xfrm>
          <a:prstGeom prst="rect">
            <a:avLst/>
          </a:prstGeom>
        </p:spPr>
        <p:txBody>
          <a:bodyPr vert="horz" lIns="91440" tIns="45720" rIns="91440" bIns="45720" rtlCol="0" anchor="ctr"/>
          <a:lstStyle>
            <a:lvl1pPr algn="r">
              <a:defRPr sz="1200">
                <a:solidFill>
                  <a:schemeClr val="accent4"/>
                </a:solidFill>
              </a:defRPr>
            </a:lvl1pPr>
          </a:lstStyle>
          <a:p>
            <a:r>
              <a:rPr lang="en-US"/>
              <a:t>&lt;#&gt;</a:t>
            </a:r>
          </a:p>
        </p:txBody>
      </p:sp>
      <p:cxnSp>
        <p:nvCxnSpPr>
          <p:cNvPr id="9" name="Straight Connector 8">
            <a:extLst>
              <a:ext uri="{FF2B5EF4-FFF2-40B4-BE49-F238E27FC236}">
                <a16:creationId xmlns:a16="http://schemas.microsoft.com/office/drawing/2014/main" id="{06C12985-E903-4736-9375-5DF5991AC7FA}"/>
              </a:ext>
            </a:extLst>
          </p:cNvPr>
          <p:cNvCxnSpPr>
            <a:cxnSpLocks/>
          </p:cNvCxnSpPr>
          <p:nvPr userDrawn="1"/>
        </p:nvCxnSpPr>
        <p:spPr>
          <a:xfrm>
            <a:off x="10797309" y="123267"/>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3A1C63-A829-4D3B-8711-9B9136247158}"/>
              </a:ext>
            </a:extLst>
          </p:cNvPr>
          <p:cNvCxnSpPr>
            <a:cxnSpLocks/>
          </p:cNvCxnSpPr>
          <p:nvPr userDrawn="1"/>
        </p:nvCxnSpPr>
        <p:spPr>
          <a:xfrm>
            <a:off x="646545" y="123267"/>
            <a:ext cx="10150764"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ACE3C6-22F9-4B13-8AC3-9F48BACAC7B5}"/>
              </a:ext>
            </a:extLst>
          </p:cNvPr>
          <p:cNvCxnSpPr>
            <a:cxnSpLocks/>
          </p:cNvCxnSpPr>
          <p:nvPr userDrawn="1"/>
        </p:nvCxnSpPr>
        <p:spPr>
          <a:xfrm>
            <a:off x="0" y="123267"/>
            <a:ext cx="65670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red background with white text&#10;&#10;Description automatically generated with medium confidence">
            <a:extLst>
              <a:ext uri="{FF2B5EF4-FFF2-40B4-BE49-F238E27FC236}">
                <a16:creationId xmlns:a16="http://schemas.microsoft.com/office/drawing/2014/main" id="{2AA046EF-0D95-46C4-870F-B5BFF2BDF23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495164" y="6356348"/>
            <a:ext cx="1923726" cy="365125"/>
          </a:xfrm>
          <a:prstGeom prst="rect">
            <a:avLst/>
          </a:prstGeom>
        </p:spPr>
      </p:pic>
    </p:spTree>
    <p:extLst>
      <p:ext uri="{BB962C8B-B14F-4D97-AF65-F5344CB8AC3E}">
        <p14:creationId xmlns:p14="http://schemas.microsoft.com/office/powerpoint/2010/main" val="1153645493"/>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0" r:id="rId4"/>
    <p:sldLayoutId id="2147483652" r:id="rId5"/>
    <p:sldLayoutId id="2147483653" r:id="rId6"/>
    <p:sldLayoutId id="2147483655" r:id="rId7"/>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514350" indent="-51435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2"/>
          </a:solidFill>
          <a:latin typeface="+mn-lt"/>
          <a:ea typeface="+mn-ea"/>
          <a:cs typeface="+mn-cs"/>
        </a:defRPr>
      </a:lvl1pPr>
      <a:lvl2pPr marL="914400" indent="-4572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2"/>
          </a:solidFill>
          <a:latin typeface="+mn-lt"/>
          <a:ea typeface="+mn-ea"/>
          <a:cs typeface="+mn-cs"/>
        </a:defRPr>
      </a:lvl2pPr>
      <a:lvl3pPr marL="1371600" indent="-4572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2"/>
          </a:solidFill>
          <a:latin typeface="+mn-lt"/>
          <a:ea typeface="+mn-ea"/>
          <a:cs typeface="+mn-cs"/>
        </a:defRPr>
      </a:lvl3pPr>
      <a:lvl4pPr marL="17145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myhealthmath.com/mcds2023"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hyperlink" Target="http://www.myhealthmath.com/mcds2023"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C37D9-8C7C-44A5-BB1C-7B21FC265B20}"/>
              </a:ext>
            </a:extLst>
          </p:cNvPr>
          <p:cNvSpPr>
            <a:spLocks noGrp="1"/>
          </p:cNvSpPr>
          <p:nvPr>
            <p:ph type="dt" sz="half" idx="10"/>
          </p:nvPr>
        </p:nvSpPr>
        <p:spPr/>
        <p:txBody>
          <a:bodyPr/>
          <a:lstStyle/>
          <a:p>
            <a:fld id="{27B48AF5-88E7-404F-9064-73CC3D7136B5}" type="datetime1">
              <a:rPr lang="en-US" smtClean="0"/>
              <a:t>7/25/2023</a:t>
            </a:fld>
            <a:endParaRPr lang="en-US"/>
          </a:p>
        </p:txBody>
      </p:sp>
      <p:sp>
        <p:nvSpPr>
          <p:cNvPr id="4" name="Title 1">
            <a:extLst>
              <a:ext uri="{FF2B5EF4-FFF2-40B4-BE49-F238E27FC236}">
                <a16:creationId xmlns:a16="http://schemas.microsoft.com/office/drawing/2014/main" id="{4F825A52-932F-4F00-BD52-AECF6EDBDA33}"/>
              </a:ext>
            </a:extLst>
          </p:cNvPr>
          <p:cNvSpPr>
            <a:spLocks noGrp="1"/>
          </p:cNvSpPr>
          <p:nvPr>
            <p:ph type="title"/>
          </p:nvPr>
        </p:nvSpPr>
        <p:spPr>
          <a:xfrm>
            <a:off x="2503714" y="2103437"/>
            <a:ext cx="7184572" cy="1325563"/>
          </a:xfrm>
        </p:spPr>
        <p:txBody>
          <a:bodyPr/>
          <a:lstStyle/>
          <a:p>
            <a:r>
              <a:rPr lang="en-US">
                <a:solidFill>
                  <a:schemeClr val="tx2"/>
                </a:solidFill>
              </a:rPr>
              <a:t>Personalized Decision Support</a:t>
            </a:r>
          </a:p>
        </p:txBody>
      </p:sp>
      <p:sp>
        <p:nvSpPr>
          <p:cNvPr id="5" name="Title 1">
            <a:extLst>
              <a:ext uri="{FF2B5EF4-FFF2-40B4-BE49-F238E27FC236}">
                <a16:creationId xmlns:a16="http://schemas.microsoft.com/office/drawing/2014/main" id="{689C5886-BC52-4CFB-AB79-78BD8D5B355B}"/>
              </a:ext>
            </a:extLst>
          </p:cNvPr>
          <p:cNvSpPr txBox="1">
            <a:spLocks/>
          </p:cNvSpPr>
          <p:nvPr/>
        </p:nvSpPr>
        <p:spPr>
          <a:xfrm>
            <a:off x="2503714" y="2904330"/>
            <a:ext cx="71845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a:solidFill>
                  <a:schemeClr val="accent4"/>
                </a:solidFill>
              </a:rPr>
              <a:t>Decision Doc helps you choose the right health plan for you and your family.</a:t>
            </a:r>
          </a:p>
        </p:txBody>
      </p:sp>
      <p:sp>
        <p:nvSpPr>
          <p:cNvPr id="3" name="TextBox 2">
            <a:extLst>
              <a:ext uri="{FF2B5EF4-FFF2-40B4-BE49-F238E27FC236}">
                <a16:creationId xmlns:a16="http://schemas.microsoft.com/office/drawing/2014/main" id="{73BA5674-6857-BF86-F660-6BE81C983405}"/>
              </a:ext>
            </a:extLst>
          </p:cNvPr>
          <p:cNvSpPr txBox="1"/>
          <p:nvPr/>
        </p:nvSpPr>
        <p:spPr>
          <a:xfrm>
            <a:off x="2300076" y="6104042"/>
            <a:ext cx="50711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Tree>
    <p:extLst>
      <p:ext uri="{BB962C8B-B14F-4D97-AF65-F5344CB8AC3E}">
        <p14:creationId xmlns:p14="http://schemas.microsoft.com/office/powerpoint/2010/main" val="14261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a:t>Why Use Decision Doc:</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66700" marR="0" lvl="0" indent="-266700" algn="l" defTabSz="914400" rtl="0" eaLnBrk="1" fontAlgn="auto" latinLnBrk="0" hangingPunct="1">
              <a:lnSpc>
                <a:spcPct val="100000"/>
              </a:lnSpc>
              <a:spcBef>
                <a:spcPts val="1000"/>
              </a:spcBef>
              <a:spcAft>
                <a:spcPts val="500"/>
              </a:spcAft>
              <a:buClr>
                <a:srgbClr val="F57E20"/>
              </a:buClr>
              <a:buSzTx/>
              <a:buFont typeface="Arial" panose="020B0604020202020204" pitchFamily="34" charset="0"/>
              <a:buChar char="○"/>
              <a:tabLst/>
              <a:defRPr/>
            </a:pPr>
            <a:endParaRPr kumimoji="0" lang="en-US" sz="1800" b="0" i="0" u="none" strike="noStrike" kern="1200" cap="none" spc="0" normalizeH="0" baseline="0" noProof="0">
              <a:ln>
                <a:noFill/>
              </a:ln>
              <a:solidFill>
                <a:srgbClr val="12121E"/>
              </a:solidFill>
              <a:effectLst/>
              <a:uLnTx/>
              <a:uFillTx/>
              <a:latin typeface="Tahoma"/>
              <a:ea typeface="+mn-ea"/>
              <a:cs typeface="+mn-cs"/>
            </a:endParaRPr>
          </a:p>
          <a:p>
            <a:endParaRPr lang="en-US"/>
          </a:p>
        </p:txBody>
      </p:sp>
      <p:sp>
        <p:nvSpPr>
          <p:cNvPr id="4" name="Date Placeholder 3">
            <a:extLst>
              <a:ext uri="{FF2B5EF4-FFF2-40B4-BE49-F238E27FC236}">
                <a16:creationId xmlns:a16="http://schemas.microsoft.com/office/drawing/2014/main" id="{0491BA42-BAE4-4086-8E2E-A68F5C6059F2}"/>
              </a:ext>
            </a:extLst>
          </p:cNvPr>
          <p:cNvSpPr>
            <a:spLocks noGrp="1"/>
          </p:cNvSpPr>
          <p:nvPr>
            <p:ph type="dt" sz="half" idx="10"/>
          </p:nvPr>
        </p:nvSpPr>
        <p:spPr/>
        <p:txBody>
          <a:bodyPr/>
          <a:lstStyle/>
          <a:p>
            <a:fld id="{1F514147-4EF6-49E9-A1E7-83494F2BA456}" type="datetime1">
              <a:rPr lang="en-US" smtClean="0"/>
              <a:t>7/25/2023</a:t>
            </a:fld>
            <a:endParaRPr lang="en-US"/>
          </a:p>
        </p:txBody>
      </p:sp>
      <p:sp>
        <p:nvSpPr>
          <p:cNvPr id="5" name="Slide Number Placeholder 4">
            <a:extLst>
              <a:ext uri="{FF2B5EF4-FFF2-40B4-BE49-F238E27FC236}">
                <a16:creationId xmlns:a16="http://schemas.microsoft.com/office/drawing/2014/main" id="{D2B9B57C-8651-4E0B-A67D-5A559239B00E}"/>
              </a:ext>
            </a:extLst>
          </p:cNvPr>
          <p:cNvSpPr>
            <a:spLocks noGrp="1"/>
          </p:cNvSpPr>
          <p:nvPr>
            <p:ph type="sldNum" sz="quarter" idx="12"/>
          </p:nvPr>
        </p:nvSpPr>
        <p:spPr/>
        <p:txBody>
          <a:bodyPr/>
          <a:lstStyle/>
          <a:p>
            <a:fld id="{90DBDF0A-F87E-4B63-9454-692B7BA54791}" type="slidenum">
              <a:rPr lang="en-US" smtClean="0"/>
              <a:t>2</a:t>
            </a:fld>
            <a:endParaRPr lang="en-US"/>
          </a:p>
        </p:txBody>
      </p:sp>
      <p:sp>
        <p:nvSpPr>
          <p:cNvPr id="6" name="Footer Placeholder 5">
            <a:extLst>
              <a:ext uri="{FF2B5EF4-FFF2-40B4-BE49-F238E27FC236}">
                <a16:creationId xmlns:a16="http://schemas.microsoft.com/office/drawing/2014/main" id="{4084E0C4-4604-4349-8A34-4F1C7CD85CC3}"/>
              </a:ext>
            </a:extLst>
          </p:cNvPr>
          <p:cNvSpPr>
            <a:spLocks noGrp="1"/>
          </p:cNvSpPr>
          <p:nvPr>
            <p:ph type="ftr" sz="quarter" idx="13"/>
          </p:nvPr>
        </p:nvSpPr>
        <p:spPr/>
        <p:txBody>
          <a:bodyPr/>
          <a:lstStyle/>
          <a:p>
            <a:r>
              <a:rPr lang="en-US"/>
              <a:t>MyHealthMath, Inc. Proprietary and Confidential</a:t>
            </a:r>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916436" y="5111128"/>
            <a:ext cx="7555202" cy="701904"/>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a:t>All information is </a:t>
            </a:r>
            <a:r>
              <a:rPr lang="en-US" sz="4000" b="1"/>
              <a:t>secure and confidential</a:t>
            </a:r>
            <a:endParaRPr lang="en-US" sz="3200"/>
          </a:p>
          <a:p>
            <a:pPr lvl="1"/>
            <a:endParaRPr lang="en-US" sz="200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972630" y="3722881"/>
            <a:ext cx="665484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t>5-10 minutes </a:t>
            </a:r>
            <a:r>
              <a:rPr lang="en-US" sz="3200"/>
              <a:t>to complete</a:t>
            </a:r>
          </a:p>
          <a:p>
            <a:pPr lvl="1"/>
            <a:endParaRPr lang="en-US" sz="200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3058430" y="2377031"/>
            <a:ext cx="603281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a:t>
            </a:r>
            <a:r>
              <a:rPr lang="en-US" sz="4000" b="1"/>
              <a:t>$1,300 </a:t>
            </a:r>
            <a:r>
              <a:rPr lang="en-US" sz="3200"/>
              <a:t>savings per employee</a:t>
            </a:r>
          </a:p>
          <a:p>
            <a:pPr lvl="1"/>
            <a:endParaRPr lang="en-US" sz="200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985160" y="222929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3058430" y="3704276"/>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3058430" y="5040523"/>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1" y="2004396"/>
            <a:ext cx="1033274" cy="1039370"/>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519" y="3429000"/>
            <a:ext cx="1100330" cy="1033274"/>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009" y="4806283"/>
            <a:ext cx="1072686" cy="1079015"/>
          </a:xfrm>
          <a:prstGeom prst="rect">
            <a:avLst/>
          </a:prstGeom>
        </p:spPr>
      </p:pic>
    </p:spTree>
    <p:extLst>
      <p:ext uri="{BB962C8B-B14F-4D97-AF65-F5344CB8AC3E}">
        <p14:creationId xmlns:p14="http://schemas.microsoft.com/office/powerpoint/2010/main" val="364093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355;p25">
            <a:extLst>
              <a:ext uri="{FF2B5EF4-FFF2-40B4-BE49-F238E27FC236}">
                <a16:creationId xmlns:a16="http://schemas.microsoft.com/office/drawing/2014/main" id="{B2723F9E-DD5C-45BA-A986-F6E0072E70B0}"/>
              </a:ext>
            </a:extLst>
          </p:cNvPr>
          <p:cNvPicPr preferRelativeResize="0"/>
          <p:nvPr/>
        </p:nvPicPr>
        <p:blipFill>
          <a:blip r:embed="rId3">
            <a:alphaModFix/>
          </a:blip>
          <a:stretch>
            <a:fillRect/>
          </a:stretch>
        </p:blipFill>
        <p:spPr>
          <a:xfrm>
            <a:off x="83618" y="2793202"/>
            <a:ext cx="3972792" cy="3355443"/>
          </a:xfrm>
          <a:prstGeom prst="rect">
            <a:avLst/>
          </a:prstGeom>
          <a:noFill/>
          <a:ln>
            <a:noFill/>
          </a:ln>
        </p:spPr>
      </p:pic>
      <p:sp>
        <p:nvSpPr>
          <p:cNvPr id="3" name="Title 2">
            <a:extLst>
              <a:ext uri="{FF2B5EF4-FFF2-40B4-BE49-F238E27FC236}">
                <a16:creationId xmlns:a16="http://schemas.microsoft.com/office/drawing/2014/main" id="{3874CAAF-8445-46C4-9CC3-3655DE2CB6A5}"/>
              </a:ext>
            </a:extLst>
          </p:cNvPr>
          <p:cNvSpPr>
            <a:spLocks noGrp="1"/>
          </p:cNvSpPr>
          <p:nvPr>
            <p:ph type="title"/>
          </p:nvPr>
        </p:nvSpPr>
        <p:spPr/>
        <p:txBody>
          <a:bodyPr/>
          <a:lstStyle/>
          <a:p>
            <a:r>
              <a:rPr lang="en-US"/>
              <a:t>How It Works</a:t>
            </a:r>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48AF5-88E7-404F-9064-73CC3D7136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83820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Share your medical and pharmacy needs in ~5 minutes</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1"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Agents available to go through the questions on the phone!</a:t>
            </a:r>
            <a:endParaRPr kumimoji="0" sz="1400" b="0" i="1" u="none" strike="noStrike" kern="1200" cap="none" spc="0" normalizeH="0" baseline="0" noProof="0">
              <a:ln>
                <a:noFill/>
              </a:ln>
              <a:solidFill>
                <a:srgbClr val="333333"/>
              </a:solidFill>
              <a:effectLst/>
              <a:uLnTx/>
              <a:uFillTx/>
              <a:latin typeface="Calibri"/>
              <a:ea typeface="Poppins"/>
              <a:cs typeface="Poppins"/>
              <a:sym typeface="Poppins"/>
            </a:endParaRPr>
          </a:p>
        </p:txBody>
      </p:sp>
      <p:pic>
        <p:nvPicPr>
          <p:cNvPr id="14" name="Google Shape;369;p25">
            <a:extLst>
              <a:ext uri="{FF2B5EF4-FFF2-40B4-BE49-F238E27FC236}">
                <a16:creationId xmlns:a16="http://schemas.microsoft.com/office/drawing/2014/main" id="{284C08C6-BB06-4A90-A250-4EAA076DA544}"/>
              </a:ext>
            </a:extLst>
          </p:cNvPr>
          <p:cNvPicPr preferRelativeResize="0"/>
          <p:nvPr/>
        </p:nvPicPr>
        <p:blipFill>
          <a:blip r:embed="rId3">
            <a:alphaModFix/>
          </a:blip>
          <a:stretch>
            <a:fillRect/>
          </a:stretch>
        </p:blipFill>
        <p:spPr>
          <a:xfrm>
            <a:off x="4109604" y="2772042"/>
            <a:ext cx="4025988" cy="3327833"/>
          </a:xfrm>
          <a:prstGeom prst="rect">
            <a:avLst/>
          </a:prstGeom>
          <a:noFill/>
          <a:ln>
            <a:noFill/>
          </a:ln>
        </p:spPr>
      </p:pic>
      <p:pic>
        <p:nvPicPr>
          <p:cNvPr id="12" name="Google Shape;372;p25">
            <a:extLst>
              <a:ext uri="{FF2B5EF4-FFF2-40B4-BE49-F238E27FC236}">
                <a16:creationId xmlns:a16="http://schemas.microsoft.com/office/drawing/2014/main" id="{3DFF68D0-0215-4EA8-85AF-996F108A96DC}"/>
              </a:ext>
            </a:extLst>
          </p:cNvPr>
          <p:cNvPicPr preferRelativeResize="0"/>
          <p:nvPr/>
        </p:nvPicPr>
        <p:blipFill>
          <a:blip r:embed="rId3">
            <a:alphaModFix/>
          </a:blip>
          <a:stretch>
            <a:fillRect/>
          </a:stretch>
        </p:blipFill>
        <p:spPr>
          <a:xfrm>
            <a:off x="8241980" y="2793202"/>
            <a:ext cx="3972792" cy="3355443"/>
          </a:xfrm>
          <a:prstGeom prst="rect">
            <a:avLst/>
          </a:prstGeom>
          <a:noFill/>
          <a:ln>
            <a:noFill/>
          </a:ln>
        </p:spPr>
      </p:pic>
      <p:sp>
        <p:nvSpPr>
          <p:cNvPr id="4" name="Flowchart: Connector 3">
            <a:extLst>
              <a:ext uri="{FF2B5EF4-FFF2-40B4-BE49-F238E27FC236}">
                <a16:creationId xmlns:a16="http://schemas.microsoft.com/office/drawing/2014/main" id="{69C72E68-3101-48D5-BF8D-5BBF95B3050A}"/>
              </a:ext>
            </a:extLst>
          </p:cNvPr>
          <p:cNvSpPr/>
          <p:nvPr/>
        </p:nvSpPr>
        <p:spPr>
          <a:xfrm>
            <a:off x="134504" y="1806454"/>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1</a:t>
            </a:r>
          </a:p>
        </p:txBody>
      </p:sp>
      <p:sp>
        <p:nvSpPr>
          <p:cNvPr id="18" name="Flowchart: Connector 17">
            <a:extLst>
              <a:ext uri="{FF2B5EF4-FFF2-40B4-BE49-F238E27FC236}">
                <a16:creationId xmlns:a16="http://schemas.microsoft.com/office/drawing/2014/main" id="{C548E748-3BD5-4DE1-AA25-223C1D78EFE4}"/>
              </a:ext>
            </a:extLst>
          </p:cNvPr>
          <p:cNvSpPr/>
          <p:nvPr/>
        </p:nvSpPr>
        <p:spPr>
          <a:xfrm>
            <a:off x="421599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2</a:t>
            </a:r>
          </a:p>
        </p:txBody>
      </p:sp>
      <p:sp>
        <p:nvSpPr>
          <p:cNvPr id="19" name="Flowchart: Connector 18">
            <a:extLst>
              <a:ext uri="{FF2B5EF4-FFF2-40B4-BE49-F238E27FC236}">
                <a16:creationId xmlns:a16="http://schemas.microsoft.com/office/drawing/2014/main" id="{3063963F-967A-4BD7-B927-7163C961A1EA}"/>
              </a:ext>
            </a:extLst>
          </p:cNvPr>
          <p:cNvSpPr/>
          <p:nvPr/>
        </p:nvSpPr>
        <p:spPr>
          <a:xfrm>
            <a:off x="829184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3</a:t>
            </a:r>
          </a:p>
        </p:txBody>
      </p:sp>
      <p:sp>
        <p:nvSpPr>
          <p:cNvPr id="20" name="Google Shape;360;p25">
            <a:extLst>
              <a:ext uri="{FF2B5EF4-FFF2-40B4-BE49-F238E27FC236}">
                <a16:creationId xmlns:a16="http://schemas.microsoft.com/office/drawing/2014/main" id="{19E61E85-AFCE-48FE-8C03-CD6AA2B1B7C0}"/>
              </a:ext>
            </a:extLst>
          </p:cNvPr>
          <p:cNvSpPr txBox="1"/>
          <p:nvPr/>
        </p:nvSpPr>
        <p:spPr>
          <a:xfrm>
            <a:off x="492786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Receive immediate recommendations on optimal plan </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Contact support with any questions!</a:t>
            </a:r>
          </a:p>
        </p:txBody>
      </p:sp>
      <p:sp>
        <p:nvSpPr>
          <p:cNvPr id="21" name="Google Shape;360;p25">
            <a:extLst>
              <a:ext uri="{FF2B5EF4-FFF2-40B4-BE49-F238E27FC236}">
                <a16:creationId xmlns:a16="http://schemas.microsoft.com/office/drawing/2014/main" id="{BA9E6A06-96EA-4CEE-B5AB-645C87120C70}"/>
              </a:ext>
            </a:extLst>
          </p:cNvPr>
          <p:cNvSpPr txBox="1"/>
          <p:nvPr/>
        </p:nvSpPr>
        <p:spPr>
          <a:xfrm>
            <a:off x="9017520" y="1510188"/>
            <a:ext cx="2876725"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Enroll &amp; Save</a:t>
            </a:r>
            <a:b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br>
            <a:endPar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Average employee user saves $1,300/year</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endParaRPr>
          </a:p>
        </p:txBody>
      </p:sp>
      <p:sp>
        <p:nvSpPr>
          <p:cNvPr id="6" name="TextBox 5">
            <a:extLst>
              <a:ext uri="{FF2B5EF4-FFF2-40B4-BE49-F238E27FC236}">
                <a16:creationId xmlns:a16="http://schemas.microsoft.com/office/drawing/2014/main" id="{5A18A8F8-74B3-4566-B4F7-70B27F5DD75A}"/>
              </a:ext>
            </a:extLst>
          </p:cNvPr>
          <p:cNvSpPr txBox="1"/>
          <p:nvPr/>
        </p:nvSpPr>
        <p:spPr>
          <a:xfrm>
            <a:off x="4638503" y="365125"/>
            <a:ext cx="6375861" cy="646331"/>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gn="r"/>
            <a:endParaRPr lang="en-US" dirty="0"/>
          </a:p>
          <a:p>
            <a:pPr algn="ctr"/>
            <a:r>
              <a:rPr lang="en-US" dirty="0"/>
              <a:t>Access Decision Doc here: </a:t>
            </a:r>
            <a:r>
              <a:rPr lang="en-US" dirty="0">
                <a:hlinkClick r:id="rId4"/>
              </a:rPr>
              <a:t>www.myhealthmath.com/mcds2023</a:t>
            </a:r>
            <a:r>
              <a:rPr lang="en-US" dirty="0"/>
              <a:t> </a:t>
            </a:r>
            <a:endParaRPr lang="en-US" dirty="0">
              <a:cs typeface="Calibri"/>
            </a:endParaRPr>
          </a:p>
        </p:txBody>
      </p:sp>
      <p:pic>
        <p:nvPicPr>
          <p:cNvPr id="28" name="Picture 27" descr="Graphical user interface, application&#10;&#10;Description automatically generated">
            <a:extLst>
              <a:ext uri="{FF2B5EF4-FFF2-40B4-BE49-F238E27FC236}">
                <a16:creationId xmlns:a16="http://schemas.microsoft.com/office/drawing/2014/main" id="{E041969D-BDAC-41E5-8948-1491E4EBD5CB}"/>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95494" y="3215998"/>
            <a:ext cx="3749040" cy="2505629"/>
          </a:xfrm>
          <a:prstGeom prst="rect">
            <a:avLst/>
          </a:prstGeom>
        </p:spPr>
      </p:pic>
      <p:pic>
        <p:nvPicPr>
          <p:cNvPr id="32" name="Picture 31" descr="A picture containing chart&#10;&#10;Description automatically generated">
            <a:extLst>
              <a:ext uri="{FF2B5EF4-FFF2-40B4-BE49-F238E27FC236}">
                <a16:creationId xmlns:a16="http://schemas.microsoft.com/office/drawing/2014/main" id="{69AD130F-F0C0-415B-AD78-94D22135BE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7514" y="2987485"/>
            <a:ext cx="3136972" cy="2874364"/>
          </a:xfrm>
          <a:prstGeom prst="rect">
            <a:avLst/>
          </a:prstGeom>
        </p:spPr>
      </p:pic>
      <p:pic>
        <p:nvPicPr>
          <p:cNvPr id="36" name="Picture 35" descr="Graphical user interface, text, application, email&#10;&#10;Description automatically generated">
            <a:extLst>
              <a:ext uri="{FF2B5EF4-FFF2-40B4-BE49-F238E27FC236}">
                <a16:creationId xmlns:a16="http://schemas.microsoft.com/office/drawing/2014/main" id="{5DBB09C7-6D7B-44CC-9992-CA4AFECA2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59342" y="3638855"/>
            <a:ext cx="3749040" cy="1659916"/>
          </a:xfrm>
          <a:prstGeom prst="rect">
            <a:avLst/>
          </a:prstGeom>
        </p:spPr>
      </p:pic>
      <p:pic>
        <p:nvPicPr>
          <p:cNvPr id="8" name="Picture 7">
            <a:extLst>
              <a:ext uri="{FF2B5EF4-FFF2-40B4-BE49-F238E27FC236}">
                <a16:creationId xmlns:a16="http://schemas.microsoft.com/office/drawing/2014/main" id="{85F755B4-E4A7-E237-4BC5-E12FD33CD6F8}"/>
              </a:ext>
            </a:extLst>
          </p:cNvPr>
          <p:cNvPicPr>
            <a:picLocks noChangeAspect="1"/>
          </p:cNvPicPr>
          <p:nvPr/>
        </p:nvPicPr>
        <p:blipFill>
          <a:blip r:embed="rId8"/>
          <a:stretch>
            <a:fillRect/>
          </a:stretch>
        </p:blipFill>
        <p:spPr>
          <a:xfrm>
            <a:off x="11097762" y="232641"/>
            <a:ext cx="1010620" cy="1010620"/>
          </a:xfrm>
          <a:prstGeom prst="rect">
            <a:avLst/>
          </a:prstGeom>
        </p:spPr>
      </p:pic>
    </p:spTree>
    <p:extLst>
      <p:ext uri="{BB962C8B-B14F-4D97-AF65-F5344CB8AC3E}">
        <p14:creationId xmlns:p14="http://schemas.microsoft.com/office/powerpoint/2010/main" val="154722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09E9047-9F8B-1A9C-A3E2-FB7584F29893}"/>
              </a:ext>
            </a:extLst>
          </p:cNvPr>
          <p:cNvSpPr>
            <a:spLocks noGrp="1"/>
          </p:cNvSpPr>
          <p:nvPr>
            <p:ph type="dt" sz="half" idx="10"/>
          </p:nvPr>
        </p:nvSpPr>
        <p:spPr/>
        <p:txBody>
          <a:bodyPr/>
          <a:lstStyle/>
          <a:p>
            <a:fld id="{45A53362-3305-4C19-856C-55DE37A936A6}" type="datetime1">
              <a:rPr lang="en-US" smtClean="0"/>
              <a:t>7/25/2023</a:t>
            </a:fld>
            <a:endParaRPr lang="en-US"/>
          </a:p>
        </p:txBody>
      </p:sp>
      <p:sp>
        <p:nvSpPr>
          <p:cNvPr id="4" name="Footer Placeholder 3">
            <a:extLst>
              <a:ext uri="{FF2B5EF4-FFF2-40B4-BE49-F238E27FC236}">
                <a16:creationId xmlns:a16="http://schemas.microsoft.com/office/drawing/2014/main" id="{8DF6B9CC-E4B4-544A-82B9-3F5D7ADE8593}"/>
              </a:ext>
            </a:extLst>
          </p:cNvPr>
          <p:cNvSpPr>
            <a:spLocks noGrp="1"/>
          </p:cNvSpPr>
          <p:nvPr>
            <p:ph type="ftr" sz="quarter" idx="3"/>
          </p:nvPr>
        </p:nvSpPr>
        <p:spPr/>
        <p:txBody>
          <a:bodyPr/>
          <a:lstStyle/>
          <a:p>
            <a:r>
              <a:rPr lang="en-US"/>
              <a:t>MyHealthMath, Inc. Proprietary and Confidential</a:t>
            </a:r>
          </a:p>
        </p:txBody>
      </p:sp>
      <p:sp>
        <p:nvSpPr>
          <p:cNvPr id="6" name="Slide Number Placeholder 5">
            <a:extLst>
              <a:ext uri="{FF2B5EF4-FFF2-40B4-BE49-F238E27FC236}">
                <a16:creationId xmlns:a16="http://schemas.microsoft.com/office/drawing/2014/main" id="{194DE84A-A1F6-70AD-A7DE-20E0FC9B8D26}"/>
              </a:ext>
            </a:extLst>
          </p:cNvPr>
          <p:cNvSpPr>
            <a:spLocks noGrp="1"/>
          </p:cNvSpPr>
          <p:nvPr>
            <p:ph type="sldNum" sz="quarter" idx="12"/>
          </p:nvPr>
        </p:nvSpPr>
        <p:spPr/>
        <p:txBody>
          <a:bodyPr/>
          <a:lstStyle/>
          <a:p>
            <a:fld id="{90DBDF0A-F87E-4B63-9454-692B7BA54791}" type="slidenum">
              <a:rPr lang="en-US" smtClean="0"/>
              <a:t>4</a:t>
            </a:fld>
            <a:endParaRPr lang="en-US"/>
          </a:p>
        </p:txBody>
      </p:sp>
      <p:pic>
        <p:nvPicPr>
          <p:cNvPr id="7" name="decision_doc_-_employee_version (720p)">
            <a:hlinkClick r:id="" action="ppaction://media"/>
            <a:extLst>
              <a:ext uri="{FF2B5EF4-FFF2-40B4-BE49-F238E27FC236}">
                <a16:creationId xmlns:a16="http://schemas.microsoft.com/office/drawing/2014/main" id="{59DBF94A-3EA8-D04C-9E9A-E01E717ECC5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54909" y="893617"/>
            <a:ext cx="8682181" cy="4883727"/>
          </a:xfrm>
          <a:prstGeom prst="rect">
            <a:avLst/>
          </a:prstGeom>
        </p:spPr>
      </p:pic>
      <p:sp>
        <p:nvSpPr>
          <p:cNvPr id="8" name="TextBox 7">
            <a:extLst>
              <a:ext uri="{FF2B5EF4-FFF2-40B4-BE49-F238E27FC236}">
                <a16:creationId xmlns:a16="http://schemas.microsoft.com/office/drawing/2014/main" id="{85D85F7C-B88C-C063-0DA9-BB64A50275B1}"/>
              </a:ext>
            </a:extLst>
          </p:cNvPr>
          <p:cNvSpPr txBox="1"/>
          <p:nvPr/>
        </p:nvSpPr>
        <p:spPr>
          <a:xfrm>
            <a:off x="2594662" y="316983"/>
            <a:ext cx="7002676" cy="369332"/>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gn="ctr"/>
            <a:r>
              <a:rPr lang="en-US" dirty="0"/>
              <a:t>Access Decision Doc here: </a:t>
            </a:r>
            <a:r>
              <a:rPr lang="en-US" dirty="0">
                <a:hlinkClick r:id="rId5"/>
              </a:rPr>
              <a:t>www.myhealthmath.com/mcds2023</a:t>
            </a:r>
            <a:r>
              <a:rPr lang="en-US" dirty="0"/>
              <a:t> </a:t>
            </a:r>
            <a:endParaRPr lang="en-US" dirty="0">
              <a:cs typeface="Calibri"/>
            </a:endParaRPr>
          </a:p>
        </p:txBody>
      </p:sp>
    </p:spTree>
    <p:extLst>
      <p:ext uri="{BB962C8B-B14F-4D97-AF65-F5344CB8AC3E}">
        <p14:creationId xmlns:p14="http://schemas.microsoft.com/office/powerpoint/2010/main" val="117470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47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C354B"/>
      </a:dk2>
      <a:lt2>
        <a:srgbClr val="CAE1FF"/>
      </a:lt2>
      <a:accent1>
        <a:srgbClr val="68A8FB"/>
      </a:accent1>
      <a:accent2>
        <a:srgbClr val="F6FAFF"/>
      </a:accent2>
      <a:accent3>
        <a:srgbClr val="E2E8F0"/>
      </a:accent3>
      <a:accent4>
        <a:srgbClr val="FD7B56"/>
      </a:accent4>
      <a:accent5>
        <a:srgbClr val="FFAB93"/>
      </a:accent5>
      <a:accent6>
        <a:srgbClr val="FECB60"/>
      </a:accent6>
      <a:hlink>
        <a:srgbClr val="FD7B56"/>
      </a:hlink>
      <a:folHlink>
        <a:srgbClr val="68A8FB"/>
      </a:folHlink>
    </a:clrScheme>
    <a:fontScheme name="Custom 3">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f3abc59-2d54-47f5-9e28-4b02bed357b9">
      <Terms xmlns="http://schemas.microsoft.com/office/infopath/2007/PartnerControls"/>
    </lcf76f155ced4ddcb4097134ff3c332f>
    <TaxCatchAll xmlns="d17b98f1-e1dc-4e66-83bb-154e861269d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521F8559B14E48B476D4399D32E6E3" ma:contentTypeVersion="17" ma:contentTypeDescription="Create a new document." ma:contentTypeScope="" ma:versionID="8d094344b5efc07317c6cdac8dbb0f10">
  <xsd:schema xmlns:xsd="http://www.w3.org/2001/XMLSchema" xmlns:xs="http://www.w3.org/2001/XMLSchema" xmlns:p="http://schemas.microsoft.com/office/2006/metadata/properties" xmlns:ns2="5f3abc59-2d54-47f5-9e28-4b02bed357b9" xmlns:ns3="d17b98f1-e1dc-4e66-83bb-154e861269dc" targetNamespace="http://schemas.microsoft.com/office/2006/metadata/properties" ma:root="true" ma:fieldsID="8587d0c9b70010d738db7a58110ff436" ns2:_="" ns3:_="">
    <xsd:import namespace="5f3abc59-2d54-47f5-9e28-4b02bed357b9"/>
    <xsd:import namespace="d17b98f1-e1dc-4e66-83bb-154e861269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abc59-2d54-47f5-9e28-4b02bed35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2de11c-59f5-413a-8cfd-dc3e162f2e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17b98f1-e1dc-4e66-83bb-154e861269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25422a2-5bb2-4873-a07a-5c3b8b717da5}" ma:internalName="TaxCatchAll" ma:showField="CatchAllData" ma:web="d17b98f1-e1dc-4e66-83bb-154e861269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36339F-A7BD-41D9-8755-0B6BF2305840}">
  <ds:schemaRefs>
    <ds:schemaRef ds:uri="http://schemas.microsoft.com/sharepoint/v3/contenttype/forms"/>
  </ds:schemaRefs>
</ds:datastoreItem>
</file>

<file path=customXml/itemProps2.xml><?xml version="1.0" encoding="utf-8"?>
<ds:datastoreItem xmlns:ds="http://schemas.openxmlformats.org/officeDocument/2006/customXml" ds:itemID="{FA24053F-CD55-4474-8084-36D1B49BB6C9}">
  <ds:schemaRefs>
    <ds:schemaRef ds:uri="5f3abc59-2d54-47f5-9e28-4b02bed357b9"/>
    <ds:schemaRef ds:uri="d17b98f1-e1dc-4e66-83bb-154e861269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568E78F-5A11-4785-B925-98B53F5022F4}">
  <ds:schemaRefs>
    <ds:schemaRef ds:uri="5f3abc59-2d54-47f5-9e28-4b02bed357b9"/>
    <ds:schemaRef ds:uri="d17b98f1-e1dc-4e66-83bb-154e861269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17</TotalTime>
  <Words>464</Words>
  <Application>Microsoft Office PowerPoint</Application>
  <PresentationFormat>Widescreen</PresentationFormat>
  <Paragraphs>39</Paragraphs>
  <Slides>4</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Gill Sans MT</vt:lpstr>
      <vt:lpstr>Tahoma</vt:lpstr>
      <vt:lpstr>Wingdings</vt:lpstr>
      <vt:lpstr>Office Theme</vt:lpstr>
      <vt:lpstr>Personalized Decision Support</vt:lpstr>
      <vt:lpstr>Why Use Decision Doc:</vt:lpstr>
      <vt:lpstr>How It Works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Forbes</dc:creator>
  <cp:lastModifiedBy>Megan Sullivan</cp:lastModifiedBy>
  <cp:revision>59</cp:revision>
  <dcterms:created xsi:type="dcterms:W3CDTF">2021-04-21T20:54:27Z</dcterms:created>
  <dcterms:modified xsi:type="dcterms:W3CDTF">2023-07-25T18:09:55Z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0x0101003F521F8559B14E48B476D4399D32E6E3</vt:lpwstr>
  </property>
  <property fmtid="{D5CDD505-2E9C-101B-9397-08002B2CF9AE}" pid="3" name="MediaServiceImageTags">
    <vt:lpwstr/>
  </property>
</Properties>
</file>