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9"/>
  </p:notesMasterIdLst>
  <p:sldIdLst>
    <p:sldId id="257" r:id="rId5"/>
    <p:sldId id="297" r:id="rId6"/>
    <p:sldId id="315" r:id="rId7"/>
    <p:sldId id="318"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ather Rogers" initials="HR" lastIdx="1" clrIdx="0">
    <p:extLst>
      <p:ext uri="{19B8F6BF-5375-455C-9EA6-DF929625EA0E}">
        <p15:presenceInfo xmlns:p15="http://schemas.microsoft.com/office/powerpoint/2012/main" userId="S::hrogers@myhealthmath.com::51c5b8bd-d1bb-4c02-a63d-636a29cc96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6E5019-B259-4293-8202-243DC9DFC82C}" v="1" dt="2023-02-20T14:26:10.2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527" autoAdjust="0"/>
  </p:normalViewPr>
  <p:slideViewPr>
    <p:cSldViewPr snapToGrid="0">
      <p:cViewPr varScale="1">
        <p:scale>
          <a:sx n="92" d="100"/>
          <a:sy n="92" d="100"/>
        </p:scale>
        <p:origin x="127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E07D8D-D6FD-4E5B-A92C-5A1A455FCD3C}" type="datetimeFigureOut">
              <a:rPr lang="en-US" smtClean="0"/>
              <a:t>4/19/2023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E377B3-6015-453B-B544-52070EB2E396}" type="slidenum">
              <a:rPr lang="en-US" smtClean="0"/>
              <a:t>‹#›</a:t>
            </a:fld>
            <a:endParaRPr lang="en-US"/>
          </a:p>
        </p:txBody>
      </p:sp>
    </p:spTree>
    <p:extLst>
      <p:ext uri="{BB962C8B-B14F-4D97-AF65-F5344CB8AC3E}">
        <p14:creationId xmlns:p14="http://schemas.microsoft.com/office/powerpoint/2010/main" val="682488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As an added benefit to you, we’re pleased to share that Decision Doc, powered by MyHealthMath, is available to all employees. MyHealthMath is a completely neutral third party and their interactive platform can help you learn about our health plan options before making your enrollment decision.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This is a free, quick, and easy confidential service that we encourage everyone to use. It can provide peace of mind for those of you that already know which plan you want to select. Alternatively, if you aren’t sure which plan you’re going to choose, Decision Doc can help you decide!</a:t>
            </a:r>
          </a:p>
        </p:txBody>
      </p:sp>
      <p:sp>
        <p:nvSpPr>
          <p:cNvPr id="4" name="Slide Number Placeholder 3"/>
          <p:cNvSpPr>
            <a:spLocks noGrp="1"/>
          </p:cNvSpPr>
          <p:nvPr>
            <p:ph type="sldNum" sz="quarter" idx="5"/>
          </p:nvPr>
        </p:nvSpPr>
        <p:spPr/>
        <p:txBody>
          <a:bodyPr/>
          <a:lstStyle/>
          <a:p>
            <a:fld id="{0DE377B3-6015-453B-B544-52070EB2E396}" type="slidenum">
              <a:rPr lang="en-US" smtClean="0"/>
              <a:t>2</a:t>
            </a:fld>
            <a:endParaRPr lang="en-US"/>
          </a:p>
        </p:txBody>
      </p:sp>
    </p:spTree>
    <p:extLst>
      <p:ext uri="{BB962C8B-B14F-4D97-AF65-F5344CB8AC3E}">
        <p14:creationId xmlns:p14="http://schemas.microsoft.com/office/powerpoint/2010/main" val="4128556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Decision Doc can be accessed using the link above, or by scanning the QR code.</a:t>
            </a:r>
          </a:p>
          <a:p>
            <a:pPr marL="171450" indent="-171450">
              <a:buFont typeface="Arial" panose="020B0604020202020204" pitchFamily="34" charset="0"/>
              <a:buChar char="•"/>
            </a:pPr>
            <a:r>
              <a:rPr lang="en-US" dirty="0"/>
              <a:t>You’ll start by answering some medical questions, either online or by scheduling a phone call. Questions range from the types of specialists you and your family members may see, to surgeries you may be thinking of, to the types of prescriptions anyone may be taking. This level of detail is important so Decision Doc can calculate which plan option will best meet your specific medical needs.</a:t>
            </a:r>
          </a:p>
          <a:p>
            <a:pPr marL="171450" indent="-171450">
              <a:buFont typeface="Arial" panose="020B0604020202020204" pitchFamily="34" charset="0"/>
              <a:buChar char="•"/>
            </a:pPr>
            <a:r>
              <a:rPr lang="en-US" dirty="0"/>
              <a:t>If you answer these questions online, you’ll receive an immediate recommendation on which plan will be the best fit, based on cost, for you and your family. Your report will include details on how Decision Doc determines your winning plan, as well as provide a bunch of resources to help you make your decision.</a:t>
            </a:r>
          </a:p>
          <a:p>
            <a:pPr marL="171450" indent="-171450">
              <a:buFont typeface="Arial" panose="020B0604020202020204" pitchFamily="34" charset="0"/>
              <a:buChar char="•"/>
            </a:pPr>
            <a:r>
              <a:rPr lang="en-US" dirty="0"/>
              <a:t>If you do decide to go through the questions over the phone with a MyHealthMath agent, you will receive your report via email within 1 – 2 business days. </a:t>
            </a:r>
          </a:p>
          <a:p>
            <a:pPr marL="171450" indent="-171450">
              <a:buFont typeface="Arial" panose="020B0604020202020204" pitchFamily="34" charset="0"/>
              <a:buChar char="•"/>
            </a:pPr>
            <a:r>
              <a:rPr lang="en-US" dirty="0"/>
              <a:t>At any time, we encourage you to connect with MyHealthMath if you have any questions about how to use Decision Doc or how to understand your report. They can be reached via questions@myhealthmath.com.</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DE377B3-6015-453B-B544-52070EB2E396}" type="slidenum">
              <a:rPr lang="en-US" smtClean="0"/>
              <a:t>3</a:t>
            </a:fld>
            <a:endParaRPr lang="en-US"/>
          </a:p>
        </p:txBody>
      </p:sp>
    </p:spTree>
    <p:extLst>
      <p:ext uri="{BB962C8B-B14F-4D97-AF65-F5344CB8AC3E}">
        <p14:creationId xmlns:p14="http://schemas.microsoft.com/office/powerpoint/2010/main" val="11264670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87E9EF1-06DA-42D8-A579-52199AEEE45B}"/>
              </a:ext>
            </a:extLst>
          </p:cNvPr>
          <p:cNvSpPr>
            <a:spLocks noGrp="1"/>
          </p:cNvSpPr>
          <p:nvPr>
            <p:ph type="dt" sz="half" idx="10"/>
          </p:nvPr>
        </p:nvSpPr>
        <p:spPr/>
        <p:txBody>
          <a:bodyPr/>
          <a:lstStyle/>
          <a:p>
            <a:fld id="{27B48AF5-88E7-404F-9064-73CC3D7136B5}" type="datetime1">
              <a:rPr lang="en-US" smtClean="0"/>
              <a:t>4/19/2023</a:t>
            </a:fld>
            <a:endParaRPr lang="en-US"/>
          </a:p>
        </p:txBody>
      </p:sp>
      <p:pic>
        <p:nvPicPr>
          <p:cNvPr id="13" name="Picture 12" descr="A red background with white text&#10;&#10;Description automatically generated with medium confidence">
            <a:extLst>
              <a:ext uri="{FF2B5EF4-FFF2-40B4-BE49-F238E27FC236}">
                <a16:creationId xmlns:a16="http://schemas.microsoft.com/office/drawing/2014/main" id="{85E4AA12-A550-4D2F-9A5F-04A18427FF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98777" y="4408844"/>
            <a:ext cx="3994446" cy="758151"/>
          </a:xfrm>
          <a:prstGeom prst="rect">
            <a:avLst/>
          </a:prstGeom>
        </p:spPr>
      </p:pic>
      <p:sp>
        <p:nvSpPr>
          <p:cNvPr id="16" name="Title Placeholder 1">
            <a:extLst>
              <a:ext uri="{FF2B5EF4-FFF2-40B4-BE49-F238E27FC236}">
                <a16:creationId xmlns:a16="http://schemas.microsoft.com/office/drawing/2014/main" id="{E9917E95-0EB7-47E3-B119-EFB38DF85B7C}"/>
              </a:ext>
            </a:extLst>
          </p:cNvPr>
          <p:cNvSpPr>
            <a:spLocks noGrp="1"/>
          </p:cNvSpPr>
          <p:nvPr>
            <p:ph type="title"/>
          </p:nvPr>
        </p:nvSpPr>
        <p:spPr>
          <a:xfrm>
            <a:off x="2424709" y="2369976"/>
            <a:ext cx="7184572" cy="1325563"/>
          </a:xfrm>
          <a:prstGeom prst="rect">
            <a:avLst/>
          </a:prstGeom>
        </p:spPr>
        <p:txBody>
          <a:bodyPr vert="horz" lIns="91440" tIns="45720" rIns="91440" bIns="45720" rtlCol="0" anchor="ctr">
            <a:normAutofit/>
          </a:bodyPr>
          <a:lstStyle>
            <a:lvl1pPr algn="ctr">
              <a:defRPr/>
            </a:lvl1pPr>
          </a:lstStyle>
          <a:p>
            <a:r>
              <a:rPr lang="en-US"/>
              <a:t>Click to Edit Master title style</a:t>
            </a:r>
          </a:p>
        </p:txBody>
      </p:sp>
      <p:sp>
        <p:nvSpPr>
          <p:cNvPr id="11" name="Rectangle 10">
            <a:extLst>
              <a:ext uri="{FF2B5EF4-FFF2-40B4-BE49-F238E27FC236}">
                <a16:creationId xmlns:a16="http://schemas.microsoft.com/office/drawing/2014/main" id="{3DD9EF7C-E07E-41B5-89D8-82237128933F}"/>
              </a:ext>
            </a:extLst>
          </p:cNvPr>
          <p:cNvSpPr/>
          <p:nvPr userDrawn="1"/>
        </p:nvSpPr>
        <p:spPr>
          <a:xfrm>
            <a:off x="0" y="0"/>
            <a:ext cx="12192000" cy="82731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BBD66B79-DC90-4FE9-8A77-F90F9856C33F}"/>
              </a:ext>
            </a:extLst>
          </p:cNvPr>
          <p:cNvCxnSpPr>
            <a:cxnSpLocks/>
          </p:cNvCxnSpPr>
          <p:nvPr userDrawn="1"/>
        </p:nvCxnSpPr>
        <p:spPr>
          <a:xfrm>
            <a:off x="8093223" y="4003766"/>
            <a:ext cx="1516058" cy="0"/>
          </a:xfrm>
          <a:prstGeom prst="line">
            <a:avLst/>
          </a:prstGeom>
          <a:ln w="1047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9CCA3ED-CA60-47A9-BF06-B25222E0F1DA}"/>
              </a:ext>
            </a:extLst>
          </p:cNvPr>
          <p:cNvCxnSpPr>
            <a:cxnSpLocks/>
          </p:cNvCxnSpPr>
          <p:nvPr userDrawn="1"/>
        </p:nvCxnSpPr>
        <p:spPr>
          <a:xfrm>
            <a:off x="6287589" y="4003766"/>
            <a:ext cx="1929806" cy="0"/>
          </a:xfrm>
          <a:prstGeom prst="line">
            <a:avLst/>
          </a:prstGeom>
          <a:ln w="1047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CB7696A-D039-48F1-94CC-9A09BE21CD44}"/>
              </a:ext>
            </a:extLst>
          </p:cNvPr>
          <p:cNvCxnSpPr>
            <a:cxnSpLocks/>
          </p:cNvCxnSpPr>
          <p:nvPr userDrawn="1"/>
        </p:nvCxnSpPr>
        <p:spPr>
          <a:xfrm>
            <a:off x="0" y="4003766"/>
            <a:ext cx="6287589" cy="0"/>
          </a:xfrm>
          <a:prstGeom prst="line">
            <a:avLst/>
          </a:prstGeom>
          <a:ln w="1047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1238A5DC-8A8C-4D9E-B7E9-22A72A0F3FE0}"/>
              </a:ext>
            </a:extLst>
          </p:cNvPr>
          <p:cNvSpPr/>
          <p:nvPr userDrawn="1"/>
        </p:nvSpPr>
        <p:spPr>
          <a:xfrm>
            <a:off x="8991401" y="6183086"/>
            <a:ext cx="3108960" cy="6008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5315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87E9EF1-06DA-42D8-A579-52199AEEE45B}"/>
              </a:ext>
            </a:extLst>
          </p:cNvPr>
          <p:cNvSpPr>
            <a:spLocks noGrp="1"/>
          </p:cNvSpPr>
          <p:nvPr>
            <p:ph type="dt" sz="half" idx="10"/>
          </p:nvPr>
        </p:nvSpPr>
        <p:spPr/>
        <p:txBody>
          <a:bodyPr/>
          <a:lstStyle/>
          <a:p>
            <a:fld id="{27B48AF5-88E7-404F-9064-73CC3D7136B5}" type="datetime1">
              <a:rPr lang="en-US" smtClean="0"/>
              <a:t>4/19/2023</a:t>
            </a:fld>
            <a:endParaRPr lang="en-US"/>
          </a:p>
        </p:txBody>
      </p:sp>
      <p:pic>
        <p:nvPicPr>
          <p:cNvPr id="13" name="Picture 12" descr="A red background with white text&#10;&#10;Description automatically generated with medium confidence">
            <a:extLst>
              <a:ext uri="{FF2B5EF4-FFF2-40B4-BE49-F238E27FC236}">
                <a16:creationId xmlns:a16="http://schemas.microsoft.com/office/drawing/2014/main" id="{85E4AA12-A550-4D2F-9A5F-04A18427FF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02148" y="5977274"/>
            <a:ext cx="3994446" cy="758151"/>
          </a:xfrm>
          <a:prstGeom prst="rect">
            <a:avLst/>
          </a:prstGeom>
        </p:spPr>
      </p:pic>
      <p:sp>
        <p:nvSpPr>
          <p:cNvPr id="16" name="Title Placeholder 1">
            <a:extLst>
              <a:ext uri="{FF2B5EF4-FFF2-40B4-BE49-F238E27FC236}">
                <a16:creationId xmlns:a16="http://schemas.microsoft.com/office/drawing/2014/main" id="{E9917E95-0EB7-47E3-B119-EFB38DF85B7C}"/>
              </a:ext>
            </a:extLst>
          </p:cNvPr>
          <p:cNvSpPr>
            <a:spLocks noGrp="1"/>
          </p:cNvSpPr>
          <p:nvPr>
            <p:ph type="title"/>
          </p:nvPr>
        </p:nvSpPr>
        <p:spPr>
          <a:xfrm>
            <a:off x="2468252" y="2788443"/>
            <a:ext cx="7184572" cy="1325563"/>
          </a:xfrm>
          <a:prstGeom prst="rect">
            <a:avLst/>
          </a:prstGeom>
        </p:spPr>
        <p:txBody>
          <a:bodyPr vert="horz" lIns="91440" tIns="45720" rIns="91440" bIns="45720" rtlCol="0" anchor="ctr">
            <a:normAutofit/>
          </a:bodyPr>
          <a:lstStyle>
            <a:lvl1pPr algn="ctr">
              <a:defRPr/>
            </a:lvl1pPr>
          </a:lstStyle>
          <a:p>
            <a:r>
              <a:rPr lang="en-US"/>
              <a:t>Click to Edit Master title style</a:t>
            </a:r>
          </a:p>
        </p:txBody>
      </p:sp>
      <p:cxnSp>
        <p:nvCxnSpPr>
          <p:cNvPr id="14" name="Straight Connector 13">
            <a:extLst>
              <a:ext uri="{FF2B5EF4-FFF2-40B4-BE49-F238E27FC236}">
                <a16:creationId xmlns:a16="http://schemas.microsoft.com/office/drawing/2014/main" id="{A71FD4B9-3AB6-42A4-9B00-CD501E52FC2B}"/>
              </a:ext>
            </a:extLst>
          </p:cNvPr>
          <p:cNvCxnSpPr>
            <a:cxnSpLocks/>
          </p:cNvCxnSpPr>
          <p:nvPr userDrawn="1"/>
        </p:nvCxnSpPr>
        <p:spPr>
          <a:xfrm flipV="1">
            <a:off x="11532587" y="1055057"/>
            <a:ext cx="0" cy="911225"/>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32640A5-0A41-48D7-8C9D-BF103BF9A0CE}"/>
              </a:ext>
            </a:extLst>
          </p:cNvPr>
          <p:cNvCxnSpPr>
            <a:cxnSpLocks/>
          </p:cNvCxnSpPr>
          <p:nvPr userDrawn="1"/>
        </p:nvCxnSpPr>
        <p:spPr>
          <a:xfrm flipV="1">
            <a:off x="11547622" y="4404735"/>
            <a:ext cx="0" cy="911225"/>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4F06B61-4548-447F-B296-E6F2B9B9A395}"/>
              </a:ext>
            </a:extLst>
          </p:cNvPr>
          <p:cNvCxnSpPr>
            <a:cxnSpLocks/>
          </p:cNvCxnSpPr>
          <p:nvPr userDrawn="1"/>
        </p:nvCxnSpPr>
        <p:spPr>
          <a:xfrm flipV="1">
            <a:off x="11539514" y="2753609"/>
            <a:ext cx="0" cy="911225"/>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7DF650F-BBE7-4398-86C7-CD096929841E}"/>
              </a:ext>
            </a:extLst>
          </p:cNvPr>
          <p:cNvSpPr txBox="1"/>
          <p:nvPr userDrawn="1"/>
        </p:nvSpPr>
        <p:spPr>
          <a:xfrm>
            <a:off x="11063869" y="713434"/>
            <a:ext cx="851516" cy="338554"/>
          </a:xfrm>
          <a:prstGeom prst="rect">
            <a:avLst/>
          </a:prstGeom>
          <a:noFill/>
        </p:spPr>
        <p:txBody>
          <a:bodyPr wrap="none" rtlCol="0">
            <a:spAutoFit/>
          </a:bodyPr>
          <a:lstStyle/>
          <a:p>
            <a:pPr algn="ctr"/>
            <a:r>
              <a:rPr lang="en-US" sz="1600"/>
              <a:t>Support</a:t>
            </a:r>
          </a:p>
        </p:txBody>
      </p:sp>
      <p:sp>
        <p:nvSpPr>
          <p:cNvPr id="22" name="TextBox 21">
            <a:extLst>
              <a:ext uri="{FF2B5EF4-FFF2-40B4-BE49-F238E27FC236}">
                <a16:creationId xmlns:a16="http://schemas.microsoft.com/office/drawing/2014/main" id="{2DD03811-1055-42AD-AB07-9861552AE5BF}"/>
              </a:ext>
            </a:extLst>
          </p:cNvPr>
          <p:cNvSpPr txBox="1"/>
          <p:nvPr userDrawn="1"/>
        </p:nvSpPr>
        <p:spPr>
          <a:xfrm>
            <a:off x="11233758" y="4066181"/>
            <a:ext cx="597664" cy="338554"/>
          </a:xfrm>
          <a:prstGeom prst="rect">
            <a:avLst/>
          </a:prstGeom>
          <a:noFill/>
        </p:spPr>
        <p:txBody>
          <a:bodyPr wrap="none" rtlCol="0">
            <a:spAutoFit/>
          </a:bodyPr>
          <a:lstStyle/>
          <a:p>
            <a:pPr algn="ctr"/>
            <a:r>
              <a:rPr lang="en-US" sz="1600"/>
              <a:t>Trust</a:t>
            </a:r>
          </a:p>
        </p:txBody>
      </p:sp>
      <p:sp>
        <p:nvSpPr>
          <p:cNvPr id="23" name="TextBox 22">
            <a:extLst>
              <a:ext uri="{FF2B5EF4-FFF2-40B4-BE49-F238E27FC236}">
                <a16:creationId xmlns:a16="http://schemas.microsoft.com/office/drawing/2014/main" id="{6ECCE322-F706-4A81-BE7B-165CDB343853}"/>
              </a:ext>
            </a:extLst>
          </p:cNvPr>
          <p:cNvSpPr txBox="1"/>
          <p:nvPr userDrawn="1"/>
        </p:nvSpPr>
        <p:spPr>
          <a:xfrm>
            <a:off x="10903249" y="2376647"/>
            <a:ext cx="1288751" cy="338554"/>
          </a:xfrm>
          <a:prstGeom prst="rect">
            <a:avLst/>
          </a:prstGeom>
          <a:noFill/>
        </p:spPr>
        <p:txBody>
          <a:bodyPr wrap="none" rtlCol="0">
            <a:spAutoFit/>
          </a:bodyPr>
          <a:lstStyle/>
          <a:p>
            <a:pPr algn="ctr"/>
            <a:r>
              <a:rPr lang="en-US" sz="1600"/>
              <a:t>Transparency</a:t>
            </a:r>
          </a:p>
        </p:txBody>
      </p:sp>
    </p:spTree>
    <p:extLst>
      <p:ext uri="{BB962C8B-B14F-4D97-AF65-F5344CB8AC3E}">
        <p14:creationId xmlns:p14="http://schemas.microsoft.com/office/powerpoint/2010/main" val="3944921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FC115-A0D2-4280-A000-140039B246A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D7D34F6-1787-4183-B3CA-DE5A5A90A0C3}"/>
              </a:ext>
            </a:extLst>
          </p:cNvPr>
          <p:cNvSpPr>
            <a:spLocks noGrp="1"/>
          </p:cNvSpPr>
          <p:nvPr>
            <p:ph type="dt" sz="half" idx="10"/>
          </p:nvPr>
        </p:nvSpPr>
        <p:spPr/>
        <p:txBody>
          <a:bodyPr/>
          <a:lstStyle/>
          <a:p>
            <a:fld id="{45A53362-3305-4C19-856C-55DE37A936A6}" type="datetime1">
              <a:rPr lang="en-US" smtClean="0"/>
              <a:t>4/19/2023</a:t>
            </a:fld>
            <a:endParaRPr lang="en-US"/>
          </a:p>
        </p:txBody>
      </p:sp>
      <p:sp>
        <p:nvSpPr>
          <p:cNvPr id="6" name="Footer Placeholder 4">
            <a:extLst>
              <a:ext uri="{FF2B5EF4-FFF2-40B4-BE49-F238E27FC236}">
                <a16:creationId xmlns:a16="http://schemas.microsoft.com/office/drawing/2014/main" id="{13C46FDF-358A-4205-B6F0-A508F90BD05D}"/>
              </a:ext>
            </a:extLst>
          </p:cNvPr>
          <p:cNvSpPr>
            <a:spLocks noGrp="1"/>
          </p:cNvSpPr>
          <p:nvPr>
            <p:ph type="ftr" sz="quarter" idx="3"/>
          </p:nvPr>
        </p:nvSpPr>
        <p:spPr>
          <a:xfrm>
            <a:off x="4752703" y="6356349"/>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MyHealthMath, Inc. Proprietary and Confidential</a:t>
            </a:r>
          </a:p>
        </p:txBody>
      </p:sp>
      <p:sp>
        <p:nvSpPr>
          <p:cNvPr id="7" name="Content Placeholder 3">
            <a:extLst>
              <a:ext uri="{FF2B5EF4-FFF2-40B4-BE49-F238E27FC236}">
                <a16:creationId xmlns:a16="http://schemas.microsoft.com/office/drawing/2014/main" id="{64444E8D-9818-4C97-8B85-839A40DC3E77}"/>
              </a:ext>
            </a:extLst>
          </p:cNvPr>
          <p:cNvSpPr>
            <a:spLocks noGrp="1"/>
          </p:cNvSpPr>
          <p:nvPr>
            <p:ph sz="half" idx="2"/>
          </p:nvPr>
        </p:nvSpPr>
        <p:spPr>
          <a:xfrm>
            <a:off x="839788" y="1857374"/>
            <a:ext cx="10514011" cy="4332289"/>
          </a:xfrm>
        </p:spPr>
        <p:txBody>
          <a:bodyPr/>
          <a:lstStyle>
            <a:lvl1pPr marL="457200" indent="-457200">
              <a:buClr>
                <a:schemeClr val="accent4"/>
              </a:buClr>
              <a:buFont typeface="Wingdings" panose="05000000000000000000" pitchFamily="2" charset="2"/>
              <a:buChar char="§"/>
              <a:defRPr/>
            </a:lvl1pPr>
            <a:lvl2pPr marL="685800" indent="-228600">
              <a:buClr>
                <a:schemeClr val="accent4"/>
              </a:buClr>
              <a:buFont typeface="Arial" panose="020B0604020202020204" pitchFamily="34" charset="0"/>
              <a:buChar char="•"/>
              <a:defRPr/>
            </a:lvl2pPr>
            <a:lvl3pPr marL="1143000" indent="-228600">
              <a:buClr>
                <a:schemeClr val="accent4"/>
              </a:buClr>
              <a:buFont typeface="Wingdings" panose="05000000000000000000" pitchFamily="2" charset="2"/>
              <a:buChar char="Ø"/>
              <a:defRPr/>
            </a:lvl3pPr>
            <a:lvl4pPr marL="1600200" indent="-228600">
              <a:buClr>
                <a:schemeClr val="accent4"/>
              </a:buClr>
              <a:buFont typeface="Arial" panose="020B0604020202020204" pitchFamily="34" charset="0"/>
              <a:buChar char="•"/>
              <a:defRPr/>
            </a:lvl4pPr>
            <a:lvl5pPr marL="2057400" indent="-228600">
              <a:buClr>
                <a:schemeClr val="accent4"/>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p:txBody>
      </p:sp>
      <p:sp>
        <p:nvSpPr>
          <p:cNvPr id="8" name="Slide Number Placeholder 5">
            <a:extLst>
              <a:ext uri="{FF2B5EF4-FFF2-40B4-BE49-F238E27FC236}">
                <a16:creationId xmlns:a16="http://schemas.microsoft.com/office/drawing/2014/main" id="{4C6BDB9B-7564-4569-8AC4-9E67F2A2005A}"/>
              </a:ext>
            </a:extLst>
          </p:cNvPr>
          <p:cNvSpPr>
            <a:spLocks noGrp="1"/>
          </p:cNvSpPr>
          <p:nvPr>
            <p:ph type="sldNum" sz="quarter" idx="12"/>
          </p:nvPr>
        </p:nvSpPr>
        <p:spPr>
          <a:xfrm>
            <a:off x="9340273" y="6389812"/>
            <a:ext cx="2743200" cy="365125"/>
          </a:xfrm>
        </p:spPr>
        <p:txBody>
          <a:bodyPr/>
          <a:lstStyle/>
          <a:p>
            <a:fld id="{90DBDF0A-F87E-4B63-9454-692B7BA54791}" type="slidenum">
              <a:rPr lang="en-US" smtClean="0"/>
              <a:t>‹#›</a:t>
            </a:fld>
            <a:endParaRPr lang="en-US"/>
          </a:p>
        </p:txBody>
      </p:sp>
    </p:spTree>
    <p:extLst>
      <p:ext uri="{BB962C8B-B14F-4D97-AF65-F5344CB8AC3E}">
        <p14:creationId xmlns:p14="http://schemas.microsoft.com/office/powerpoint/2010/main" val="3136209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36341-D44E-46DB-A469-1AE8D253F6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CD771F-135D-4D18-884C-ADBA1463D01A}"/>
              </a:ext>
            </a:extLst>
          </p:cNvPr>
          <p:cNvSpPr>
            <a:spLocks noGrp="1"/>
          </p:cNvSpPr>
          <p:nvPr>
            <p:ph idx="1"/>
          </p:nvPr>
        </p:nvSpPr>
        <p:spPr>
          <a:xfrm>
            <a:off x="838200" y="1825625"/>
            <a:ext cx="4463473" cy="4351338"/>
          </a:xfrm>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B8C21A-0DE5-44DD-A985-D3E83FABB102}"/>
              </a:ext>
            </a:extLst>
          </p:cNvPr>
          <p:cNvSpPr>
            <a:spLocks noGrp="1"/>
          </p:cNvSpPr>
          <p:nvPr>
            <p:ph type="dt" sz="half" idx="10"/>
          </p:nvPr>
        </p:nvSpPr>
        <p:spPr/>
        <p:txBody>
          <a:bodyPr/>
          <a:lstStyle/>
          <a:p>
            <a:fld id="{1F514147-4EF6-49E9-A1E7-83494F2BA456}" type="datetime1">
              <a:rPr lang="en-US" smtClean="0"/>
              <a:t>4/19/2023</a:t>
            </a:fld>
            <a:endParaRPr lang="en-US"/>
          </a:p>
        </p:txBody>
      </p:sp>
      <p:sp>
        <p:nvSpPr>
          <p:cNvPr id="6" name="Slide Number Placeholder 5">
            <a:extLst>
              <a:ext uri="{FF2B5EF4-FFF2-40B4-BE49-F238E27FC236}">
                <a16:creationId xmlns:a16="http://schemas.microsoft.com/office/drawing/2014/main" id="{6A73EBF2-8ACC-48C9-BA07-FC34E623099D}"/>
              </a:ext>
            </a:extLst>
          </p:cNvPr>
          <p:cNvSpPr>
            <a:spLocks noGrp="1"/>
          </p:cNvSpPr>
          <p:nvPr>
            <p:ph type="sldNum" sz="quarter" idx="12"/>
          </p:nvPr>
        </p:nvSpPr>
        <p:spPr/>
        <p:txBody>
          <a:bodyPr/>
          <a:lstStyle/>
          <a:p>
            <a:fld id="{90DBDF0A-F87E-4B63-9454-692B7BA54791}" type="slidenum">
              <a:rPr lang="en-US" smtClean="0"/>
              <a:t>‹#›</a:t>
            </a:fld>
            <a:endParaRPr lang="en-US"/>
          </a:p>
        </p:txBody>
      </p:sp>
      <p:sp>
        <p:nvSpPr>
          <p:cNvPr id="7" name="Rectangle 6">
            <a:extLst>
              <a:ext uri="{FF2B5EF4-FFF2-40B4-BE49-F238E27FC236}">
                <a16:creationId xmlns:a16="http://schemas.microsoft.com/office/drawing/2014/main" id="{C72CAB59-408E-40CD-92EE-1E0776BE4F4C}"/>
              </a:ext>
            </a:extLst>
          </p:cNvPr>
          <p:cNvSpPr/>
          <p:nvPr userDrawn="1"/>
        </p:nvSpPr>
        <p:spPr>
          <a:xfrm>
            <a:off x="8746836" y="1330470"/>
            <a:ext cx="3278909" cy="42482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group of people holding hands&#10;&#10;Description automatically generated with medium confidence">
            <a:extLst>
              <a:ext uri="{FF2B5EF4-FFF2-40B4-BE49-F238E27FC236}">
                <a16:creationId xmlns:a16="http://schemas.microsoft.com/office/drawing/2014/main" id="{2690CF7A-BEC9-4AC7-AAD2-F17E1356694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6515"/>
          <a:stretch/>
        </p:blipFill>
        <p:spPr>
          <a:xfrm>
            <a:off x="7444510" y="1993364"/>
            <a:ext cx="4046843" cy="4183599"/>
          </a:xfrm>
          <a:prstGeom prst="rect">
            <a:avLst/>
          </a:prstGeom>
        </p:spPr>
      </p:pic>
      <p:sp>
        <p:nvSpPr>
          <p:cNvPr id="10" name="Footer Placeholder 4">
            <a:extLst>
              <a:ext uri="{FF2B5EF4-FFF2-40B4-BE49-F238E27FC236}">
                <a16:creationId xmlns:a16="http://schemas.microsoft.com/office/drawing/2014/main" id="{EB99AE8F-F01F-425D-9403-125E13ECEF09}"/>
              </a:ext>
            </a:extLst>
          </p:cNvPr>
          <p:cNvSpPr>
            <a:spLocks noGrp="1"/>
          </p:cNvSpPr>
          <p:nvPr>
            <p:ph type="ftr" sz="quarter" idx="3"/>
          </p:nvPr>
        </p:nvSpPr>
        <p:spPr>
          <a:xfrm>
            <a:off x="4752703" y="6356349"/>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MyHealthMath, Inc. Proprietary and Confidential</a:t>
            </a:r>
          </a:p>
        </p:txBody>
      </p:sp>
    </p:spTree>
    <p:extLst>
      <p:ext uri="{BB962C8B-B14F-4D97-AF65-F5344CB8AC3E}">
        <p14:creationId xmlns:p14="http://schemas.microsoft.com/office/powerpoint/2010/main" val="2801562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acc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B95F1-E3EC-40CB-B7F7-46A78402EE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5D290D-16E7-4D01-BB5D-5AF6BE309C88}"/>
              </a:ext>
            </a:extLst>
          </p:cNvPr>
          <p:cNvSpPr>
            <a:spLocks noGrp="1"/>
          </p:cNvSpPr>
          <p:nvPr>
            <p:ph sz="half" idx="1" hasCustomPrompt="1"/>
          </p:nvPr>
        </p:nvSpPr>
        <p:spPr>
          <a:xfrm>
            <a:off x="838200" y="1825625"/>
            <a:ext cx="4722091" cy="1111534"/>
          </a:xfrm>
        </p:spPr>
        <p:txBody>
          <a:bodyPr/>
          <a:lstStyle>
            <a:lvl1pPr marL="0" indent="0">
              <a:buNone/>
              <a:defRPr/>
            </a:lvl1pPr>
          </a:lstStyle>
          <a:p>
            <a:pPr lvl="0"/>
            <a:r>
              <a:rPr lang="en-US"/>
              <a:t>Subtitle</a:t>
            </a:r>
          </a:p>
          <a:p>
            <a:pPr lvl="0"/>
            <a:endParaRPr lang="en-US"/>
          </a:p>
          <a:p>
            <a:pPr lvl="0"/>
            <a:endParaRPr lang="en-US"/>
          </a:p>
          <a:p>
            <a:pPr lvl="0"/>
            <a:endParaRPr lang="en-US"/>
          </a:p>
          <a:p>
            <a:pPr lvl="0"/>
            <a:endParaRPr lang="en-US"/>
          </a:p>
          <a:p>
            <a:pPr lvl="0"/>
            <a:endParaRPr lang="en-US"/>
          </a:p>
        </p:txBody>
      </p:sp>
      <p:sp>
        <p:nvSpPr>
          <p:cNvPr id="5" name="Date Placeholder 4">
            <a:extLst>
              <a:ext uri="{FF2B5EF4-FFF2-40B4-BE49-F238E27FC236}">
                <a16:creationId xmlns:a16="http://schemas.microsoft.com/office/drawing/2014/main" id="{3614A88B-0F2F-4FF3-B650-90576F452B17}"/>
              </a:ext>
            </a:extLst>
          </p:cNvPr>
          <p:cNvSpPr>
            <a:spLocks noGrp="1"/>
          </p:cNvSpPr>
          <p:nvPr>
            <p:ph type="dt" sz="half" idx="10"/>
          </p:nvPr>
        </p:nvSpPr>
        <p:spPr/>
        <p:txBody>
          <a:bodyPr/>
          <a:lstStyle/>
          <a:p>
            <a:fld id="{1CF893F4-51C2-49C2-912B-D0D609BC1787}" type="datetime1">
              <a:rPr lang="en-US" smtClean="0"/>
              <a:t>4/19/2023</a:t>
            </a:fld>
            <a:endParaRPr lang="en-US"/>
          </a:p>
        </p:txBody>
      </p:sp>
      <p:sp>
        <p:nvSpPr>
          <p:cNvPr id="7" name="Slide Number Placeholder 6">
            <a:extLst>
              <a:ext uri="{FF2B5EF4-FFF2-40B4-BE49-F238E27FC236}">
                <a16:creationId xmlns:a16="http://schemas.microsoft.com/office/drawing/2014/main" id="{05CC49F6-1D3E-4D88-BBCC-9155EFE95843}"/>
              </a:ext>
            </a:extLst>
          </p:cNvPr>
          <p:cNvSpPr>
            <a:spLocks noGrp="1"/>
          </p:cNvSpPr>
          <p:nvPr>
            <p:ph type="sldNum" sz="quarter" idx="12"/>
          </p:nvPr>
        </p:nvSpPr>
        <p:spPr/>
        <p:txBody>
          <a:bodyPr/>
          <a:lstStyle/>
          <a:p>
            <a:fld id="{90DBDF0A-F87E-4B63-9454-692B7BA54791}" type="slidenum">
              <a:rPr lang="en-US" smtClean="0"/>
              <a:t>‹#›</a:t>
            </a:fld>
            <a:endParaRPr lang="en-US"/>
          </a:p>
        </p:txBody>
      </p:sp>
      <p:cxnSp>
        <p:nvCxnSpPr>
          <p:cNvPr id="8" name="Straight Connector 7">
            <a:extLst>
              <a:ext uri="{FF2B5EF4-FFF2-40B4-BE49-F238E27FC236}">
                <a16:creationId xmlns:a16="http://schemas.microsoft.com/office/drawing/2014/main" id="{2E406DCF-7962-4110-8F6F-D5FE7303623A}"/>
              </a:ext>
            </a:extLst>
          </p:cNvPr>
          <p:cNvCxnSpPr>
            <a:cxnSpLocks/>
          </p:cNvCxnSpPr>
          <p:nvPr userDrawn="1"/>
        </p:nvCxnSpPr>
        <p:spPr>
          <a:xfrm>
            <a:off x="838200" y="1825625"/>
            <a:ext cx="750455" cy="0"/>
          </a:xfrm>
          <a:prstGeom prst="line">
            <a:avLst/>
          </a:prstGeom>
          <a:ln w="1047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FD773996-19EC-48DC-A62C-0A36B7E8DFEB}"/>
              </a:ext>
            </a:extLst>
          </p:cNvPr>
          <p:cNvSpPr>
            <a:spLocks noGrp="1"/>
          </p:cNvSpPr>
          <p:nvPr>
            <p:ph sz="half" idx="13" hasCustomPrompt="1"/>
          </p:nvPr>
        </p:nvSpPr>
        <p:spPr>
          <a:xfrm>
            <a:off x="838200" y="3333641"/>
            <a:ext cx="4722091" cy="1111534"/>
          </a:xfrm>
        </p:spPr>
        <p:txBody>
          <a:bodyPr/>
          <a:lstStyle>
            <a:lvl1pPr marL="0" indent="0">
              <a:buNone/>
              <a:defRPr/>
            </a:lvl1pPr>
          </a:lstStyle>
          <a:p>
            <a:pPr lvl="0"/>
            <a:r>
              <a:rPr lang="en-US"/>
              <a:t>Subtitle</a:t>
            </a:r>
          </a:p>
          <a:p>
            <a:pPr lvl="0"/>
            <a:endParaRPr lang="en-US"/>
          </a:p>
          <a:p>
            <a:pPr lvl="0"/>
            <a:endParaRPr lang="en-US"/>
          </a:p>
          <a:p>
            <a:pPr lvl="0"/>
            <a:endParaRPr lang="en-US"/>
          </a:p>
          <a:p>
            <a:pPr lvl="0"/>
            <a:endParaRPr lang="en-US"/>
          </a:p>
          <a:p>
            <a:pPr lvl="0"/>
            <a:endParaRPr lang="en-US"/>
          </a:p>
        </p:txBody>
      </p:sp>
      <p:sp>
        <p:nvSpPr>
          <p:cNvPr id="14" name="Content Placeholder 2">
            <a:extLst>
              <a:ext uri="{FF2B5EF4-FFF2-40B4-BE49-F238E27FC236}">
                <a16:creationId xmlns:a16="http://schemas.microsoft.com/office/drawing/2014/main" id="{D5EE4C6C-FBD7-4704-ABA5-9CEC1DFF267A}"/>
              </a:ext>
            </a:extLst>
          </p:cNvPr>
          <p:cNvSpPr>
            <a:spLocks noGrp="1"/>
          </p:cNvSpPr>
          <p:nvPr>
            <p:ph sz="half" idx="14" hasCustomPrompt="1"/>
          </p:nvPr>
        </p:nvSpPr>
        <p:spPr>
          <a:xfrm>
            <a:off x="838200" y="4744675"/>
            <a:ext cx="4722091" cy="1111534"/>
          </a:xfrm>
        </p:spPr>
        <p:txBody>
          <a:bodyPr/>
          <a:lstStyle>
            <a:lvl1pPr marL="0" indent="0">
              <a:buNone/>
              <a:defRPr/>
            </a:lvl1pPr>
          </a:lstStyle>
          <a:p>
            <a:pPr lvl="0"/>
            <a:r>
              <a:rPr lang="en-US"/>
              <a:t>Subtitle</a:t>
            </a:r>
          </a:p>
          <a:p>
            <a:pPr lvl="0"/>
            <a:endParaRPr lang="en-US"/>
          </a:p>
          <a:p>
            <a:pPr lvl="0"/>
            <a:endParaRPr lang="en-US"/>
          </a:p>
          <a:p>
            <a:pPr lvl="0"/>
            <a:endParaRPr lang="en-US"/>
          </a:p>
          <a:p>
            <a:pPr lvl="0"/>
            <a:endParaRPr lang="en-US"/>
          </a:p>
          <a:p>
            <a:pPr lvl="0"/>
            <a:endParaRPr lang="en-US"/>
          </a:p>
        </p:txBody>
      </p:sp>
      <p:cxnSp>
        <p:nvCxnSpPr>
          <p:cNvPr id="18" name="Straight Connector 17">
            <a:extLst>
              <a:ext uri="{FF2B5EF4-FFF2-40B4-BE49-F238E27FC236}">
                <a16:creationId xmlns:a16="http://schemas.microsoft.com/office/drawing/2014/main" id="{2459D36A-DD99-4AE7-9255-A0E85DB78FEC}"/>
              </a:ext>
            </a:extLst>
          </p:cNvPr>
          <p:cNvCxnSpPr>
            <a:cxnSpLocks/>
          </p:cNvCxnSpPr>
          <p:nvPr userDrawn="1"/>
        </p:nvCxnSpPr>
        <p:spPr>
          <a:xfrm>
            <a:off x="838200" y="3288902"/>
            <a:ext cx="750455" cy="0"/>
          </a:xfrm>
          <a:prstGeom prst="line">
            <a:avLst/>
          </a:prstGeom>
          <a:ln w="1047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1F7876E-B2D2-438B-AEB7-F527C8298AE5}"/>
              </a:ext>
            </a:extLst>
          </p:cNvPr>
          <p:cNvCxnSpPr>
            <a:cxnSpLocks/>
          </p:cNvCxnSpPr>
          <p:nvPr userDrawn="1"/>
        </p:nvCxnSpPr>
        <p:spPr>
          <a:xfrm>
            <a:off x="838200" y="4687452"/>
            <a:ext cx="750455" cy="0"/>
          </a:xfrm>
          <a:prstGeom prst="line">
            <a:avLst/>
          </a:prstGeom>
          <a:ln w="1047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Content Placeholder 2">
            <a:extLst>
              <a:ext uri="{FF2B5EF4-FFF2-40B4-BE49-F238E27FC236}">
                <a16:creationId xmlns:a16="http://schemas.microsoft.com/office/drawing/2014/main" id="{78837AA1-5A36-4EAA-BBBA-52BC1BD833DC}"/>
              </a:ext>
            </a:extLst>
          </p:cNvPr>
          <p:cNvSpPr>
            <a:spLocks noGrp="1"/>
          </p:cNvSpPr>
          <p:nvPr>
            <p:ph sz="half" idx="15" hasCustomPrompt="1"/>
          </p:nvPr>
        </p:nvSpPr>
        <p:spPr>
          <a:xfrm>
            <a:off x="6631709" y="1825625"/>
            <a:ext cx="4722091" cy="1111534"/>
          </a:xfrm>
        </p:spPr>
        <p:txBody>
          <a:bodyPr/>
          <a:lstStyle>
            <a:lvl1pPr marL="0" indent="0">
              <a:buNone/>
              <a:defRPr/>
            </a:lvl1pPr>
          </a:lstStyle>
          <a:p>
            <a:pPr lvl="0"/>
            <a:r>
              <a:rPr lang="en-US"/>
              <a:t>Subtitle</a:t>
            </a:r>
          </a:p>
          <a:p>
            <a:pPr lvl="0"/>
            <a:endParaRPr lang="en-US"/>
          </a:p>
          <a:p>
            <a:pPr lvl="0"/>
            <a:endParaRPr lang="en-US"/>
          </a:p>
          <a:p>
            <a:pPr lvl="0"/>
            <a:endParaRPr lang="en-US"/>
          </a:p>
          <a:p>
            <a:pPr lvl="0"/>
            <a:endParaRPr lang="en-US"/>
          </a:p>
          <a:p>
            <a:pPr lvl="0"/>
            <a:endParaRPr lang="en-US"/>
          </a:p>
        </p:txBody>
      </p:sp>
      <p:cxnSp>
        <p:nvCxnSpPr>
          <p:cNvPr id="21" name="Straight Connector 20">
            <a:extLst>
              <a:ext uri="{FF2B5EF4-FFF2-40B4-BE49-F238E27FC236}">
                <a16:creationId xmlns:a16="http://schemas.microsoft.com/office/drawing/2014/main" id="{9827948B-0088-4123-BE89-BF9C6B4AA584}"/>
              </a:ext>
            </a:extLst>
          </p:cNvPr>
          <p:cNvCxnSpPr>
            <a:cxnSpLocks/>
          </p:cNvCxnSpPr>
          <p:nvPr userDrawn="1"/>
        </p:nvCxnSpPr>
        <p:spPr>
          <a:xfrm>
            <a:off x="6631709" y="1825625"/>
            <a:ext cx="750455" cy="0"/>
          </a:xfrm>
          <a:prstGeom prst="line">
            <a:avLst/>
          </a:prstGeom>
          <a:ln w="104775">
            <a:solidFill>
              <a:schemeClr val="accent4"/>
            </a:solidFill>
          </a:ln>
        </p:spPr>
        <p:style>
          <a:lnRef idx="1">
            <a:schemeClr val="accent1"/>
          </a:lnRef>
          <a:fillRef idx="0">
            <a:schemeClr val="accent1"/>
          </a:fillRef>
          <a:effectRef idx="0">
            <a:schemeClr val="accent1"/>
          </a:effectRef>
          <a:fontRef idx="minor">
            <a:schemeClr val="tx1"/>
          </a:fontRef>
        </p:style>
      </p:cxnSp>
      <p:sp>
        <p:nvSpPr>
          <p:cNvPr id="22" name="Content Placeholder 2">
            <a:extLst>
              <a:ext uri="{FF2B5EF4-FFF2-40B4-BE49-F238E27FC236}">
                <a16:creationId xmlns:a16="http://schemas.microsoft.com/office/drawing/2014/main" id="{01AFBFA9-B2BA-4ED9-9BC3-939E913B6397}"/>
              </a:ext>
            </a:extLst>
          </p:cNvPr>
          <p:cNvSpPr>
            <a:spLocks noGrp="1"/>
          </p:cNvSpPr>
          <p:nvPr>
            <p:ph sz="half" idx="16" hasCustomPrompt="1"/>
          </p:nvPr>
        </p:nvSpPr>
        <p:spPr>
          <a:xfrm>
            <a:off x="6631709" y="3333641"/>
            <a:ext cx="4722091" cy="1111534"/>
          </a:xfrm>
        </p:spPr>
        <p:txBody>
          <a:bodyPr/>
          <a:lstStyle>
            <a:lvl1pPr marL="0" indent="0">
              <a:buNone/>
              <a:defRPr/>
            </a:lvl1pPr>
          </a:lstStyle>
          <a:p>
            <a:pPr lvl="0"/>
            <a:r>
              <a:rPr lang="en-US"/>
              <a:t>Subtitle</a:t>
            </a:r>
          </a:p>
          <a:p>
            <a:pPr lvl="0"/>
            <a:endParaRPr lang="en-US"/>
          </a:p>
          <a:p>
            <a:pPr lvl="0"/>
            <a:endParaRPr lang="en-US"/>
          </a:p>
          <a:p>
            <a:pPr lvl="0"/>
            <a:endParaRPr lang="en-US"/>
          </a:p>
          <a:p>
            <a:pPr lvl="0"/>
            <a:endParaRPr lang="en-US"/>
          </a:p>
          <a:p>
            <a:pPr lvl="0"/>
            <a:endParaRPr lang="en-US"/>
          </a:p>
        </p:txBody>
      </p:sp>
      <p:sp>
        <p:nvSpPr>
          <p:cNvPr id="23" name="Content Placeholder 2">
            <a:extLst>
              <a:ext uri="{FF2B5EF4-FFF2-40B4-BE49-F238E27FC236}">
                <a16:creationId xmlns:a16="http://schemas.microsoft.com/office/drawing/2014/main" id="{93F4B181-DA7E-4D30-B6D0-7377622CDE0C}"/>
              </a:ext>
            </a:extLst>
          </p:cNvPr>
          <p:cNvSpPr>
            <a:spLocks noGrp="1"/>
          </p:cNvSpPr>
          <p:nvPr>
            <p:ph sz="half" idx="17" hasCustomPrompt="1"/>
          </p:nvPr>
        </p:nvSpPr>
        <p:spPr>
          <a:xfrm>
            <a:off x="6631709" y="4744675"/>
            <a:ext cx="4722091" cy="1111534"/>
          </a:xfrm>
        </p:spPr>
        <p:txBody>
          <a:bodyPr/>
          <a:lstStyle>
            <a:lvl1pPr marL="0" indent="0">
              <a:buNone/>
              <a:defRPr/>
            </a:lvl1pPr>
          </a:lstStyle>
          <a:p>
            <a:pPr lvl="0"/>
            <a:r>
              <a:rPr lang="en-US"/>
              <a:t>Subtitle</a:t>
            </a:r>
          </a:p>
          <a:p>
            <a:pPr lvl="0"/>
            <a:endParaRPr lang="en-US"/>
          </a:p>
          <a:p>
            <a:pPr lvl="0"/>
            <a:endParaRPr lang="en-US"/>
          </a:p>
          <a:p>
            <a:pPr lvl="0"/>
            <a:endParaRPr lang="en-US"/>
          </a:p>
          <a:p>
            <a:pPr lvl="0"/>
            <a:endParaRPr lang="en-US"/>
          </a:p>
          <a:p>
            <a:pPr lvl="0"/>
            <a:endParaRPr lang="en-US"/>
          </a:p>
        </p:txBody>
      </p:sp>
      <p:cxnSp>
        <p:nvCxnSpPr>
          <p:cNvPr id="24" name="Straight Connector 23">
            <a:extLst>
              <a:ext uri="{FF2B5EF4-FFF2-40B4-BE49-F238E27FC236}">
                <a16:creationId xmlns:a16="http://schemas.microsoft.com/office/drawing/2014/main" id="{17702E0C-8CB2-4AD9-AC61-FDB5834B8618}"/>
              </a:ext>
            </a:extLst>
          </p:cNvPr>
          <p:cNvCxnSpPr>
            <a:cxnSpLocks/>
          </p:cNvCxnSpPr>
          <p:nvPr userDrawn="1"/>
        </p:nvCxnSpPr>
        <p:spPr>
          <a:xfrm>
            <a:off x="6631709" y="3288902"/>
            <a:ext cx="750455" cy="0"/>
          </a:xfrm>
          <a:prstGeom prst="line">
            <a:avLst/>
          </a:prstGeom>
          <a:ln w="1047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6B2F284-D83C-433C-9E2E-1072C4B35B47}"/>
              </a:ext>
            </a:extLst>
          </p:cNvPr>
          <p:cNvCxnSpPr>
            <a:cxnSpLocks/>
          </p:cNvCxnSpPr>
          <p:nvPr userDrawn="1"/>
        </p:nvCxnSpPr>
        <p:spPr>
          <a:xfrm>
            <a:off x="6631709" y="4687452"/>
            <a:ext cx="750455" cy="0"/>
          </a:xfrm>
          <a:prstGeom prst="line">
            <a:avLst/>
          </a:prstGeom>
          <a:ln w="1047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6" name="Footer Placeholder 4">
            <a:extLst>
              <a:ext uri="{FF2B5EF4-FFF2-40B4-BE49-F238E27FC236}">
                <a16:creationId xmlns:a16="http://schemas.microsoft.com/office/drawing/2014/main" id="{65D43DDE-2606-4838-BDB0-330FFD281392}"/>
              </a:ext>
            </a:extLst>
          </p:cNvPr>
          <p:cNvSpPr>
            <a:spLocks noGrp="1"/>
          </p:cNvSpPr>
          <p:nvPr>
            <p:ph type="ftr" sz="quarter" idx="3"/>
          </p:nvPr>
        </p:nvSpPr>
        <p:spPr>
          <a:xfrm>
            <a:off x="4752703" y="6356349"/>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MyHealthMath, Inc. Proprietary and Confidential</a:t>
            </a:r>
          </a:p>
        </p:txBody>
      </p:sp>
    </p:spTree>
    <p:extLst>
      <p:ext uri="{BB962C8B-B14F-4D97-AF65-F5344CB8AC3E}">
        <p14:creationId xmlns:p14="http://schemas.microsoft.com/office/powerpoint/2010/main" val="2695571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8F141-10C2-4F42-A395-C287FAAD9F57}"/>
              </a:ext>
            </a:extLst>
          </p:cNvPr>
          <p:cNvSpPr>
            <a:spLocks noGrp="1"/>
          </p:cNvSpPr>
          <p:nvPr>
            <p:ph type="title" hasCustomPrompt="1"/>
          </p:nvPr>
        </p:nvSpPr>
        <p:spPr>
          <a:xfrm>
            <a:off x="839788" y="365125"/>
            <a:ext cx="10515600" cy="1325563"/>
          </a:xfrm>
        </p:spPr>
        <p:txBody>
          <a:bodyPr/>
          <a:lstStyle>
            <a:lvl1pPr>
              <a:defRPr/>
            </a:lvl1pPr>
          </a:lstStyle>
          <a:p>
            <a:r>
              <a:rPr lang="en-US"/>
              <a:t>Title</a:t>
            </a:r>
          </a:p>
        </p:txBody>
      </p:sp>
      <p:sp>
        <p:nvSpPr>
          <p:cNvPr id="4" name="Content Placeholder 3">
            <a:extLst>
              <a:ext uri="{FF2B5EF4-FFF2-40B4-BE49-F238E27FC236}">
                <a16:creationId xmlns:a16="http://schemas.microsoft.com/office/drawing/2014/main" id="{01A65710-D1D0-4A2F-ADB3-5B886EA9E69E}"/>
              </a:ext>
            </a:extLst>
          </p:cNvPr>
          <p:cNvSpPr>
            <a:spLocks noGrp="1"/>
          </p:cNvSpPr>
          <p:nvPr>
            <p:ph sz="half" idx="2"/>
          </p:nvPr>
        </p:nvSpPr>
        <p:spPr>
          <a:xfrm>
            <a:off x="839789" y="1857374"/>
            <a:ext cx="5180012" cy="4332289"/>
          </a:xfrm>
        </p:spPr>
        <p:txBody>
          <a:bodyPr/>
          <a:lstStyle>
            <a:lvl1pPr marL="457200" indent="-457200">
              <a:buClr>
                <a:schemeClr val="accent4"/>
              </a:buClr>
              <a:buFont typeface="Wingdings" panose="05000000000000000000" pitchFamily="2" charset="2"/>
              <a:buChar char="Ø"/>
              <a:defRPr/>
            </a:lvl1pPr>
            <a:lvl2pPr marL="685800" indent="-228600">
              <a:buClr>
                <a:schemeClr val="accent4"/>
              </a:buClr>
              <a:buFont typeface="Arial" panose="020B0604020202020204" pitchFamily="34" charset="0"/>
              <a:buChar char="•"/>
              <a:defRPr/>
            </a:lvl2pPr>
            <a:lvl3pPr marL="1143000" indent="-228600">
              <a:buClr>
                <a:schemeClr val="accent4"/>
              </a:buClr>
              <a:buFont typeface="Wingdings" panose="05000000000000000000" pitchFamily="2" charset="2"/>
              <a:buChar char="§"/>
              <a:defRPr/>
            </a:lvl3pPr>
            <a:lvl4pPr marL="1600200" indent="-228600">
              <a:buClr>
                <a:schemeClr val="accent4"/>
              </a:buClr>
              <a:buFont typeface="Arial" panose="020B0604020202020204" pitchFamily="34" charset="0"/>
              <a:buChar char="•"/>
              <a:defRPr/>
            </a:lvl4pPr>
            <a:lvl5pPr marL="2057400" indent="-228600">
              <a:buClr>
                <a:schemeClr val="accent4"/>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BB89E0E9-EDC6-4F1F-979D-C7CB9CCFCF0F}"/>
              </a:ext>
            </a:extLst>
          </p:cNvPr>
          <p:cNvSpPr>
            <a:spLocks noGrp="1"/>
          </p:cNvSpPr>
          <p:nvPr>
            <p:ph sz="quarter" idx="4"/>
          </p:nvPr>
        </p:nvSpPr>
        <p:spPr>
          <a:xfrm>
            <a:off x="6172200" y="1857374"/>
            <a:ext cx="5183188" cy="4332289"/>
          </a:xfrm>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A89BDBF-B563-4442-A11A-AB0305F7530C}"/>
              </a:ext>
            </a:extLst>
          </p:cNvPr>
          <p:cNvSpPr>
            <a:spLocks noGrp="1"/>
          </p:cNvSpPr>
          <p:nvPr>
            <p:ph type="dt" sz="half" idx="10"/>
          </p:nvPr>
        </p:nvSpPr>
        <p:spPr/>
        <p:txBody>
          <a:bodyPr/>
          <a:lstStyle/>
          <a:p>
            <a:fld id="{1B6A136D-8BA1-4898-9712-001F77FD2690}" type="datetime1">
              <a:rPr lang="en-US" smtClean="0"/>
              <a:t>4/19/2023</a:t>
            </a:fld>
            <a:endParaRPr lang="en-US"/>
          </a:p>
        </p:txBody>
      </p:sp>
      <p:sp>
        <p:nvSpPr>
          <p:cNvPr id="9" name="Slide Number Placeholder 8">
            <a:extLst>
              <a:ext uri="{FF2B5EF4-FFF2-40B4-BE49-F238E27FC236}">
                <a16:creationId xmlns:a16="http://schemas.microsoft.com/office/drawing/2014/main" id="{A2D66D9F-E2C3-49F7-B252-CB5B7F679A99}"/>
              </a:ext>
            </a:extLst>
          </p:cNvPr>
          <p:cNvSpPr>
            <a:spLocks noGrp="1"/>
          </p:cNvSpPr>
          <p:nvPr>
            <p:ph type="sldNum" sz="quarter" idx="12"/>
          </p:nvPr>
        </p:nvSpPr>
        <p:spPr/>
        <p:txBody>
          <a:bodyPr/>
          <a:lstStyle/>
          <a:p>
            <a:fld id="{90DBDF0A-F87E-4B63-9454-692B7BA54791}" type="slidenum">
              <a:rPr lang="en-US" smtClean="0"/>
              <a:t>‹#›</a:t>
            </a:fld>
            <a:endParaRPr lang="en-US"/>
          </a:p>
        </p:txBody>
      </p:sp>
      <p:sp>
        <p:nvSpPr>
          <p:cNvPr id="10" name="Footer Placeholder 4">
            <a:extLst>
              <a:ext uri="{FF2B5EF4-FFF2-40B4-BE49-F238E27FC236}">
                <a16:creationId xmlns:a16="http://schemas.microsoft.com/office/drawing/2014/main" id="{8C41AF86-4C00-4311-A099-67EC5B823443}"/>
              </a:ext>
            </a:extLst>
          </p:cNvPr>
          <p:cNvSpPr>
            <a:spLocks noGrp="1"/>
          </p:cNvSpPr>
          <p:nvPr>
            <p:ph type="ftr" sz="quarter" idx="13"/>
          </p:nvPr>
        </p:nvSpPr>
        <p:spPr>
          <a:xfrm>
            <a:off x="4752703" y="6356349"/>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MyHealthMath, Inc. Proprietary and Confidential</a:t>
            </a:r>
          </a:p>
        </p:txBody>
      </p:sp>
    </p:spTree>
    <p:extLst>
      <p:ext uri="{BB962C8B-B14F-4D97-AF65-F5344CB8AC3E}">
        <p14:creationId xmlns:p14="http://schemas.microsoft.com/office/powerpoint/2010/main" val="1590498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09E31B-5AC8-4EDF-B4AE-93CD15C6DA3F}"/>
              </a:ext>
            </a:extLst>
          </p:cNvPr>
          <p:cNvSpPr>
            <a:spLocks noGrp="1"/>
          </p:cNvSpPr>
          <p:nvPr>
            <p:ph type="dt" sz="half" idx="10"/>
          </p:nvPr>
        </p:nvSpPr>
        <p:spPr/>
        <p:txBody>
          <a:bodyPr/>
          <a:lstStyle/>
          <a:p>
            <a:fld id="{21E30A27-D2B6-49AF-8DC0-0EE02EE565D7}" type="datetime1">
              <a:rPr lang="en-US" smtClean="0"/>
              <a:t>4/19/2023</a:t>
            </a:fld>
            <a:endParaRPr lang="en-US"/>
          </a:p>
        </p:txBody>
      </p:sp>
      <p:sp>
        <p:nvSpPr>
          <p:cNvPr id="4" name="Slide Number Placeholder 3">
            <a:extLst>
              <a:ext uri="{FF2B5EF4-FFF2-40B4-BE49-F238E27FC236}">
                <a16:creationId xmlns:a16="http://schemas.microsoft.com/office/drawing/2014/main" id="{585AF0E1-C912-435A-BA23-D2441B490D35}"/>
              </a:ext>
            </a:extLst>
          </p:cNvPr>
          <p:cNvSpPr>
            <a:spLocks noGrp="1"/>
          </p:cNvSpPr>
          <p:nvPr>
            <p:ph type="sldNum" sz="quarter" idx="12"/>
          </p:nvPr>
        </p:nvSpPr>
        <p:spPr/>
        <p:txBody>
          <a:bodyPr/>
          <a:lstStyle/>
          <a:p>
            <a:fld id="{90DBDF0A-F87E-4B63-9454-692B7BA54791}" type="slidenum">
              <a:rPr lang="en-US" smtClean="0"/>
              <a:t>‹#›</a:t>
            </a:fld>
            <a:endParaRPr lang="en-US"/>
          </a:p>
        </p:txBody>
      </p:sp>
      <p:sp>
        <p:nvSpPr>
          <p:cNvPr id="5" name="Footer Placeholder 4">
            <a:extLst>
              <a:ext uri="{FF2B5EF4-FFF2-40B4-BE49-F238E27FC236}">
                <a16:creationId xmlns:a16="http://schemas.microsoft.com/office/drawing/2014/main" id="{7A58386C-B0D0-4DFF-8F37-769BEBBD2D03}"/>
              </a:ext>
            </a:extLst>
          </p:cNvPr>
          <p:cNvSpPr>
            <a:spLocks noGrp="1"/>
          </p:cNvSpPr>
          <p:nvPr>
            <p:ph type="ftr" sz="quarter" idx="3"/>
          </p:nvPr>
        </p:nvSpPr>
        <p:spPr>
          <a:xfrm>
            <a:off x="4752703" y="6356349"/>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MyHealthMath, Inc. Proprietary and Confidential</a:t>
            </a:r>
          </a:p>
        </p:txBody>
      </p:sp>
      <p:sp>
        <p:nvSpPr>
          <p:cNvPr id="3" name="Rectangle 2">
            <a:extLst>
              <a:ext uri="{FF2B5EF4-FFF2-40B4-BE49-F238E27FC236}">
                <a16:creationId xmlns:a16="http://schemas.microsoft.com/office/drawing/2014/main" id="{1256C36D-C0FC-47FD-B9A8-CA62F5539D08}"/>
              </a:ext>
            </a:extLst>
          </p:cNvPr>
          <p:cNvSpPr/>
          <p:nvPr userDrawn="1"/>
        </p:nvSpPr>
        <p:spPr>
          <a:xfrm>
            <a:off x="0" y="0"/>
            <a:ext cx="12192000" cy="82731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034459DD-ACBE-43ED-A506-69CFEE6AC414}"/>
              </a:ext>
            </a:extLst>
          </p:cNvPr>
          <p:cNvCxnSpPr>
            <a:cxnSpLocks/>
          </p:cNvCxnSpPr>
          <p:nvPr userDrawn="1"/>
        </p:nvCxnSpPr>
        <p:spPr>
          <a:xfrm>
            <a:off x="10797309" y="3429000"/>
            <a:ext cx="1394691" cy="0"/>
          </a:xfrm>
          <a:prstGeom prst="line">
            <a:avLst/>
          </a:prstGeom>
          <a:ln w="1047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F7B7E70-F193-407F-858F-61A7B648BB9C}"/>
              </a:ext>
            </a:extLst>
          </p:cNvPr>
          <p:cNvCxnSpPr>
            <a:cxnSpLocks/>
          </p:cNvCxnSpPr>
          <p:nvPr userDrawn="1"/>
        </p:nvCxnSpPr>
        <p:spPr>
          <a:xfrm>
            <a:off x="8867503" y="3429000"/>
            <a:ext cx="1929806" cy="0"/>
          </a:xfrm>
          <a:prstGeom prst="line">
            <a:avLst/>
          </a:prstGeom>
          <a:ln w="1047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B5DA582-61C7-4BBC-8F4F-C506EA4C50D5}"/>
              </a:ext>
            </a:extLst>
          </p:cNvPr>
          <p:cNvCxnSpPr>
            <a:cxnSpLocks/>
          </p:cNvCxnSpPr>
          <p:nvPr userDrawn="1"/>
        </p:nvCxnSpPr>
        <p:spPr>
          <a:xfrm>
            <a:off x="1785258" y="3429000"/>
            <a:ext cx="7082245" cy="0"/>
          </a:xfrm>
          <a:prstGeom prst="line">
            <a:avLst/>
          </a:prstGeom>
          <a:ln w="1047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Title 1">
            <a:extLst>
              <a:ext uri="{FF2B5EF4-FFF2-40B4-BE49-F238E27FC236}">
                <a16:creationId xmlns:a16="http://schemas.microsoft.com/office/drawing/2014/main" id="{E2B25CF0-0061-47DA-8783-2149A9B7A75D}"/>
              </a:ext>
            </a:extLst>
          </p:cNvPr>
          <p:cNvSpPr>
            <a:spLocks noGrp="1"/>
          </p:cNvSpPr>
          <p:nvPr>
            <p:ph type="title"/>
          </p:nvPr>
        </p:nvSpPr>
        <p:spPr>
          <a:xfrm>
            <a:off x="1785258" y="3228703"/>
            <a:ext cx="10515600" cy="1325563"/>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1251531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56440D-9847-41BF-805C-B986E948B4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AF10223-C00C-4B4C-BCF0-1662C2BBBA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4" name="Date Placeholder 3">
            <a:extLst>
              <a:ext uri="{FF2B5EF4-FFF2-40B4-BE49-F238E27FC236}">
                <a16:creationId xmlns:a16="http://schemas.microsoft.com/office/drawing/2014/main" id="{939662D2-70B4-4DBF-9DFB-E2ABA8BF60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1D211B-56D9-44D6-B5AB-3AF2E0C21524}" type="datetime1">
              <a:rPr lang="en-US" smtClean="0"/>
              <a:t>4/19/2023</a:t>
            </a:fld>
            <a:endParaRPr lang="en-US"/>
          </a:p>
        </p:txBody>
      </p:sp>
      <p:sp>
        <p:nvSpPr>
          <p:cNvPr id="5" name="Footer Placeholder 4">
            <a:extLst>
              <a:ext uri="{FF2B5EF4-FFF2-40B4-BE49-F238E27FC236}">
                <a16:creationId xmlns:a16="http://schemas.microsoft.com/office/drawing/2014/main" id="{18BD1A26-69CE-4B46-AACA-952CF2906150}"/>
              </a:ext>
            </a:extLst>
          </p:cNvPr>
          <p:cNvSpPr>
            <a:spLocks noGrp="1"/>
          </p:cNvSpPr>
          <p:nvPr>
            <p:ph type="ftr" sz="quarter" idx="3"/>
          </p:nvPr>
        </p:nvSpPr>
        <p:spPr>
          <a:xfrm>
            <a:off x="4752703" y="6356349"/>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MyHealthMath, Inc. Proprietary and Confidential</a:t>
            </a:r>
          </a:p>
        </p:txBody>
      </p:sp>
      <p:sp>
        <p:nvSpPr>
          <p:cNvPr id="6" name="Slide Number Placeholder 5">
            <a:extLst>
              <a:ext uri="{FF2B5EF4-FFF2-40B4-BE49-F238E27FC236}">
                <a16:creationId xmlns:a16="http://schemas.microsoft.com/office/drawing/2014/main" id="{6D64CC55-5F35-42DC-92BA-3373EDA3B36E}"/>
              </a:ext>
            </a:extLst>
          </p:cNvPr>
          <p:cNvSpPr>
            <a:spLocks noGrp="1"/>
          </p:cNvSpPr>
          <p:nvPr>
            <p:ph type="sldNum" sz="quarter" idx="4"/>
          </p:nvPr>
        </p:nvSpPr>
        <p:spPr>
          <a:xfrm>
            <a:off x="9340273" y="6389812"/>
            <a:ext cx="2743200" cy="365125"/>
          </a:xfrm>
          <a:prstGeom prst="rect">
            <a:avLst/>
          </a:prstGeom>
        </p:spPr>
        <p:txBody>
          <a:bodyPr vert="horz" lIns="91440" tIns="45720" rIns="91440" bIns="45720" rtlCol="0" anchor="ctr"/>
          <a:lstStyle>
            <a:lvl1pPr algn="r">
              <a:defRPr sz="1200">
                <a:solidFill>
                  <a:schemeClr val="accent4"/>
                </a:solidFill>
              </a:defRPr>
            </a:lvl1pPr>
          </a:lstStyle>
          <a:p>
            <a:r>
              <a:rPr lang="en-US"/>
              <a:t>&lt;#&gt;</a:t>
            </a:r>
          </a:p>
        </p:txBody>
      </p:sp>
      <p:cxnSp>
        <p:nvCxnSpPr>
          <p:cNvPr id="9" name="Straight Connector 8">
            <a:extLst>
              <a:ext uri="{FF2B5EF4-FFF2-40B4-BE49-F238E27FC236}">
                <a16:creationId xmlns:a16="http://schemas.microsoft.com/office/drawing/2014/main" id="{06C12985-E903-4736-9375-5DF5991AC7FA}"/>
              </a:ext>
            </a:extLst>
          </p:cNvPr>
          <p:cNvCxnSpPr>
            <a:cxnSpLocks/>
          </p:cNvCxnSpPr>
          <p:nvPr userDrawn="1"/>
        </p:nvCxnSpPr>
        <p:spPr>
          <a:xfrm>
            <a:off x="10797309" y="123267"/>
            <a:ext cx="1394691" cy="0"/>
          </a:xfrm>
          <a:prstGeom prst="line">
            <a:avLst/>
          </a:prstGeom>
          <a:ln w="1047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F3A1C63-A829-4D3B-8711-9B9136247158}"/>
              </a:ext>
            </a:extLst>
          </p:cNvPr>
          <p:cNvCxnSpPr>
            <a:cxnSpLocks/>
          </p:cNvCxnSpPr>
          <p:nvPr userDrawn="1"/>
        </p:nvCxnSpPr>
        <p:spPr>
          <a:xfrm>
            <a:off x="646545" y="123267"/>
            <a:ext cx="10150764" cy="0"/>
          </a:xfrm>
          <a:prstGeom prst="line">
            <a:avLst/>
          </a:prstGeom>
          <a:ln w="1047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BACE3C6-22F9-4B13-8AC3-9F48BACAC7B5}"/>
              </a:ext>
            </a:extLst>
          </p:cNvPr>
          <p:cNvCxnSpPr>
            <a:cxnSpLocks/>
          </p:cNvCxnSpPr>
          <p:nvPr userDrawn="1"/>
        </p:nvCxnSpPr>
        <p:spPr>
          <a:xfrm>
            <a:off x="0" y="123267"/>
            <a:ext cx="6567055" cy="0"/>
          </a:xfrm>
          <a:prstGeom prst="line">
            <a:avLst/>
          </a:prstGeom>
          <a:ln w="1047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1" name="Picture 10" descr="A red background with white text&#10;&#10;Description automatically generated with medium confidence">
            <a:extLst>
              <a:ext uri="{FF2B5EF4-FFF2-40B4-BE49-F238E27FC236}">
                <a16:creationId xmlns:a16="http://schemas.microsoft.com/office/drawing/2014/main" id="{2AA046EF-0D95-46C4-870F-B5BFF2BDF233}"/>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9495164" y="6356348"/>
            <a:ext cx="1923726" cy="365125"/>
          </a:xfrm>
          <a:prstGeom prst="rect">
            <a:avLst/>
          </a:prstGeom>
        </p:spPr>
      </p:pic>
    </p:spTree>
    <p:extLst>
      <p:ext uri="{BB962C8B-B14F-4D97-AF65-F5344CB8AC3E}">
        <p14:creationId xmlns:p14="http://schemas.microsoft.com/office/powerpoint/2010/main" val="1153645493"/>
      </p:ext>
    </p:extLst>
  </p:cSld>
  <p:clrMap bg1="lt1" tx1="dk1" bg2="lt2" tx2="dk2" accent1="accent1" accent2="accent2" accent3="accent3" accent4="accent4" accent5="accent5" accent6="accent6" hlink="hlink" folHlink="folHlink"/>
  <p:sldLayoutIdLst>
    <p:sldLayoutId id="2147483656" r:id="rId1"/>
    <p:sldLayoutId id="2147483658" r:id="rId2"/>
    <p:sldLayoutId id="2147483657" r:id="rId3"/>
    <p:sldLayoutId id="2147483650" r:id="rId4"/>
    <p:sldLayoutId id="2147483652" r:id="rId5"/>
    <p:sldLayoutId id="2147483653" r:id="rId6"/>
    <p:sldLayoutId id="2147483655" r:id="rId7"/>
  </p:sldLayoutIdLst>
  <p:hf hdr="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514350" indent="-514350" algn="l" defTabSz="914400" rtl="0" eaLnBrk="1" latinLnBrk="0" hangingPunct="1">
        <a:lnSpc>
          <a:spcPct val="90000"/>
        </a:lnSpc>
        <a:spcBef>
          <a:spcPts val="1000"/>
        </a:spcBef>
        <a:buClr>
          <a:schemeClr val="accent4"/>
        </a:buClr>
        <a:buFont typeface="Wingdings" panose="05000000000000000000" pitchFamily="2" charset="2"/>
        <a:buChar char="Ø"/>
        <a:defRPr sz="2800" kern="1200">
          <a:solidFill>
            <a:schemeClr val="tx2"/>
          </a:solidFill>
          <a:latin typeface="+mn-lt"/>
          <a:ea typeface="+mn-ea"/>
          <a:cs typeface="+mn-cs"/>
        </a:defRPr>
      </a:lvl1pPr>
      <a:lvl2pPr marL="914400" indent="-4572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chemeClr val="tx2"/>
          </a:solidFill>
          <a:latin typeface="+mn-lt"/>
          <a:ea typeface="+mn-ea"/>
          <a:cs typeface="+mn-cs"/>
        </a:defRPr>
      </a:lvl2pPr>
      <a:lvl3pPr marL="1371600" indent="-457200" algn="l" defTabSz="914400" rtl="0" eaLnBrk="1" latinLnBrk="0" hangingPunct="1">
        <a:lnSpc>
          <a:spcPct val="90000"/>
        </a:lnSpc>
        <a:spcBef>
          <a:spcPts val="500"/>
        </a:spcBef>
        <a:buClr>
          <a:schemeClr val="accent4"/>
        </a:buClr>
        <a:buFont typeface="Wingdings" panose="05000000000000000000" pitchFamily="2" charset="2"/>
        <a:buChar char="§"/>
        <a:defRPr sz="2000" kern="1200">
          <a:solidFill>
            <a:schemeClr val="tx2"/>
          </a:solidFill>
          <a:latin typeface="+mn-lt"/>
          <a:ea typeface="+mn-ea"/>
          <a:cs typeface="+mn-cs"/>
        </a:defRPr>
      </a:lvl3pPr>
      <a:lvl4pPr marL="1714500" indent="-342900" algn="l" defTabSz="914400" rtl="0" eaLnBrk="1" latinLnBrk="0" hangingPunct="1">
        <a:lnSpc>
          <a:spcPct val="90000"/>
        </a:lnSpc>
        <a:spcBef>
          <a:spcPts val="500"/>
        </a:spcBef>
        <a:buClr>
          <a:schemeClr val="accent4"/>
        </a:buClr>
        <a:buFont typeface="+mj-lt"/>
        <a:buAutoNum type="arabicPeriod"/>
        <a:defRPr sz="1800" kern="1200">
          <a:solidFill>
            <a:schemeClr val="tx1"/>
          </a:solidFill>
          <a:latin typeface="+mn-lt"/>
          <a:ea typeface="+mn-ea"/>
          <a:cs typeface="+mn-cs"/>
        </a:defRPr>
      </a:lvl4pPr>
      <a:lvl5pPr marL="2171700" indent="-342900" algn="l" defTabSz="914400" rtl="0" eaLnBrk="1" latinLnBrk="0" hangingPunct="1">
        <a:lnSpc>
          <a:spcPct val="90000"/>
        </a:lnSpc>
        <a:spcBef>
          <a:spcPts val="500"/>
        </a:spcBef>
        <a:buClr>
          <a:schemeClr val="accent4"/>
        </a:buClr>
        <a:buFont typeface="+mj-lt"/>
        <a:buAutoNum type="arabicPeriod"/>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6.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www.myhealthmath.com/nauset2023" TargetMode="Externa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F825A52-932F-4F00-BD52-AECF6EDBDA33}"/>
              </a:ext>
            </a:extLst>
          </p:cNvPr>
          <p:cNvSpPr>
            <a:spLocks noGrp="1"/>
          </p:cNvSpPr>
          <p:nvPr>
            <p:ph type="title"/>
          </p:nvPr>
        </p:nvSpPr>
        <p:spPr>
          <a:xfrm>
            <a:off x="2503714" y="2103437"/>
            <a:ext cx="7184572" cy="1325563"/>
          </a:xfrm>
        </p:spPr>
        <p:txBody>
          <a:bodyPr/>
          <a:lstStyle/>
          <a:p>
            <a:r>
              <a:rPr lang="en-US">
                <a:solidFill>
                  <a:schemeClr val="tx2"/>
                </a:solidFill>
              </a:rPr>
              <a:t>Personalized Decision Support</a:t>
            </a:r>
          </a:p>
        </p:txBody>
      </p:sp>
      <p:sp>
        <p:nvSpPr>
          <p:cNvPr id="5" name="Title 1">
            <a:extLst>
              <a:ext uri="{FF2B5EF4-FFF2-40B4-BE49-F238E27FC236}">
                <a16:creationId xmlns:a16="http://schemas.microsoft.com/office/drawing/2014/main" id="{689C5886-BC52-4CFB-AB79-78BD8D5B355B}"/>
              </a:ext>
            </a:extLst>
          </p:cNvPr>
          <p:cNvSpPr txBox="1">
            <a:spLocks/>
          </p:cNvSpPr>
          <p:nvPr/>
        </p:nvSpPr>
        <p:spPr>
          <a:xfrm>
            <a:off x="2503714" y="2904330"/>
            <a:ext cx="7184572"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i="1">
                <a:solidFill>
                  <a:schemeClr val="accent4"/>
                </a:solidFill>
              </a:rPr>
              <a:t>Decision Doc helps you choose the right health plan for you and your family.</a:t>
            </a:r>
          </a:p>
        </p:txBody>
      </p:sp>
      <p:sp>
        <p:nvSpPr>
          <p:cNvPr id="3" name="TextBox 2">
            <a:extLst>
              <a:ext uri="{FF2B5EF4-FFF2-40B4-BE49-F238E27FC236}">
                <a16:creationId xmlns:a16="http://schemas.microsoft.com/office/drawing/2014/main" id="{73BA5674-6857-BF86-F660-6BE81C983405}"/>
              </a:ext>
            </a:extLst>
          </p:cNvPr>
          <p:cNvSpPr txBox="1"/>
          <p:nvPr/>
        </p:nvSpPr>
        <p:spPr>
          <a:xfrm>
            <a:off x="2300076" y="6104042"/>
            <a:ext cx="507111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cs typeface="Calibri"/>
            </a:endParaRPr>
          </a:p>
        </p:txBody>
      </p:sp>
    </p:spTree>
    <p:extLst>
      <p:ext uri="{BB962C8B-B14F-4D97-AF65-F5344CB8AC3E}">
        <p14:creationId xmlns:p14="http://schemas.microsoft.com/office/powerpoint/2010/main" val="142615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1F4E8C8-EE2B-4592-A880-419C73B2D41D}"/>
              </a:ext>
            </a:extLst>
          </p:cNvPr>
          <p:cNvSpPr>
            <a:spLocks noGrp="1"/>
          </p:cNvSpPr>
          <p:nvPr>
            <p:ph type="title"/>
          </p:nvPr>
        </p:nvSpPr>
        <p:spPr/>
        <p:txBody>
          <a:bodyPr>
            <a:noAutofit/>
          </a:bodyPr>
          <a:lstStyle/>
          <a:p>
            <a:r>
              <a:rPr lang="en-US"/>
              <a:t>Why Use Decision Doc:</a:t>
            </a:r>
          </a:p>
        </p:txBody>
      </p:sp>
      <p:sp>
        <p:nvSpPr>
          <p:cNvPr id="8" name="Content Placeholder 7">
            <a:extLst>
              <a:ext uri="{FF2B5EF4-FFF2-40B4-BE49-F238E27FC236}">
                <a16:creationId xmlns:a16="http://schemas.microsoft.com/office/drawing/2014/main" id="{52493FBF-421C-4FFE-BEBF-3B183DEAFA23}"/>
              </a:ext>
            </a:extLst>
          </p:cNvPr>
          <p:cNvSpPr>
            <a:spLocks noGrp="1"/>
          </p:cNvSpPr>
          <p:nvPr>
            <p:ph sz="half" idx="2"/>
          </p:nvPr>
        </p:nvSpPr>
        <p:spPr/>
        <p:txBody>
          <a:bodyPr/>
          <a:lstStyle/>
          <a:p>
            <a:pPr marL="266700" marR="0" lvl="0" indent="-266700" algn="l" defTabSz="914400" rtl="0" eaLnBrk="1" fontAlgn="auto" latinLnBrk="0" hangingPunct="1">
              <a:lnSpc>
                <a:spcPct val="100000"/>
              </a:lnSpc>
              <a:spcBef>
                <a:spcPts val="1000"/>
              </a:spcBef>
              <a:spcAft>
                <a:spcPts val="500"/>
              </a:spcAft>
              <a:buClr>
                <a:srgbClr val="F57E20"/>
              </a:buClr>
              <a:buSzTx/>
              <a:buFont typeface="Arial" panose="020B0604020202020204" pitchFamily="34" charset="0"/>
              <a:buChar char="○"/>
              <a:tabLst/>
              <a:defRPr/>
            </a:pPr>
            <a:endParaRPr kumimoji="0" lang="en-US" sz="1800" b="0" i="0" u="none" strike="noStrike" kern="1200" cap="none" spc="0" normalizeH="0" baseline="0" noProof="0">
              <a:ln>
                <a:noFill/>
              </a:ln>
              <a:solidFill>
                <a:srgbClr val="12121E"/>
              </a:solidFill>
              <a:effectLst/>
              <a:uLnTx/>
              <a:uFillTx/>
              <a:latin typeface="Tahoma"/>
              <a:ea typeface="+mn-ea"/>
              <a:cs typeface="+mn-cs"/>
            </a:endParaRPr>
          </a:p>
          <a:p>
            <a:endParaRPr lang="en-US"/>
          </a:p>
        </p:txBody>
      </p:sp>
      <p:sp>
        <p:nvSpPr>
          <p:cNvPr id="6" name="Footer Placeholder 5">
            <a:extLst>
              <a:ext uri="{FF2B5EF4-FFF2-40B4-BE49-F238E27FC236}">
                <a16:creationId xmlns:a16="http://schemas.microsoft.com/office/drawing/2014/main" id="{4084E0C4-4604-4349-8A34-4F1C7CD85CC3}"/>
              </a:ext>
            </a:extLst>
          </p:cNvPr>
          <p:cNvSpPr>
            <a:spLocks noGrp="1"/>
          </p:cNvSpPr>
          <p:nvPr>
            <p:ph type="ftr" sz="quarter" idx="13"/>
          </p:nvPr>
        </p:nvSpPr>
        <p:spPr>
          <a:xfrm>
            <a:off x="4038600" y="6350272"/>
            <a:ext cx="4114800" cy="365125"/>
          </a:xfrm>
        </p:spPr>
        <p:txBody>
          <a:bodyPr/>
          <a:lstStyle/>
          <a:p>
            <a:r>
              <a:rPr lang="en-US" dirty="0"/>
              <a:t>MyHealthMath, Inc. Proprietary and Confidential</a:t>
            </a:r>
          </a:p>
        </p:txBody>
      </p:sp>
      <p:sp>
        <p:nvSpPr>
          <p:cNvPr id="23" name="Content Placeholder 7">
            <a:extLst>
              <a:ext uri="{FF2B5EF4-FFF2-40B4-BE49-F238E27FC236}">
                <a16:creationId xmlns:a16="http://schemas.microsoft.com/office/drawing/2014/main" id="{F75B8CA2-9A34-42AC-AE8C-1C3CB5D6218E}"/>
              </a:ext>
            </a:extLst>
          </p:cNvPr>
          <p:cNvSpPr txBox="1">
            <a:spLocks/>
          </p:cNvSpPr>
          <p:nvPr/>
        </p:nvSpPr>
        <p:spPr>
          <a:xfrm>
            <a:off x="2916436" y="5111128"/>
            <a:ext cx="7555202" cy="701904"/>
          </a:xfrm>
          <a:prstGeom prst="rect">
            <a:avLst/>
          </a:prstGeom>
        </p:spPr>
        <p:txBody>
          <a:bodyPr vert="horz" lIns="91440" tIns="45720" rIns="91440" bIns="45720" rtlCol="0">
            <a:normAutofit fontScale="85000" lnSpcReduction="10000"/>
          </a:bodyPr>
          <a:lstStyle>
            <a:lvl1pPr marL="457200" indent="-457200" algn="l" defTabSz="914400" rtl="0" eaLnBrk="1" latinLnBrk="0" hangingPunct="1">
              <a:lnSpc>
                <a:spcPct val="90000"/>
              </a:lnSpc>
              <a:spcBef>
                <a:spcPts val="1000"/>
              </a:spcBef>
              <a:buClr>
                <a:schemeClr val="accent4"/>
              </a:buClr>
              <a:buFont typeface="Wingdings" panose="05000000000000000000" pitchFamily="2" charset="2"/>
              <a:buChar char="Ø"/>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800"/>
              <a:t>All information is </a:t>
            </a:r>
            <a:r>
              <a:rPr lang="en-US" sz="4000" b="1"/>
              <a:t>secure and confidential</a:t>
            </a:r>
            <a:endParaRPr lang="en-US" sz="3200"/>
          </a:p>
          <a:p>
            <a:pPr lvl="1"/>
            <a:endParaRPr lang="en-US" sz="2000"/>
          </a:p>
        </p:txBody>
      </p:sp>
      <p:sp>
        <p:nvSpPr>
          <p:cNvPr id="24" name="Content Placeholder 7">
            <a:extLst>
              <a:ext uri="{FF2B5EF4-FFF2-40B4-BE49-F238E27FC236}">
                <a16:creationId xmlns:a16="http://schemas.microsoft.com/office/drawing/2014/main" id="{A8E8E895-F219-462E-B570-B9D60DB865C8}"/>
              </a:ext>
            </a:extLst>
          </p:cNvPr>
          <p:cNvSpPr txBox="1">
            <a:spLocks/>
          </p:cNvSpPr>
          <p:nvPr/>
        </p:nvSpPr>
        <p:spPr>
          <a:xfrm>
            <a:off x="2972630" y="3722881"/>
            <a:ext cx="6654846" cy="701904"/>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Clr>
                <a:schemeClr val="accent4"/>
              </a:buClr>
              <a:buFont typeface="Wingdings" panose="05000000000000000000" pitchFamily="2" charset="2"/>
              <a:buChar char="Ø"/>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b="1"/>
              <a:t>5-10 minutes </a:t>
            </a:r>
            <a:r>
              <a:rPr lang="en-US" sz="3200"/>
              <a:t>to complete</a:t>
            </a:r>
          </a:p>
          <a:p>
            <a:pPr lvl="1"/>
            <a:endParaRPr lang="en-US" sz="2000"/>
          </a:p>
        </p:txBody>
      </p:sp>
      <p:sp>
        <p:nvSpPr>
          <p:cNvPr id="26" name="Content Placeholder 7">
            <a:extLst>
              <a:ext uri="{FF2B5EF4-FFF2-40B4-BE49-F238E27FC236}">
                <a16:creationId xmlns:a16="http://schemas.microsoft.com/office/drawing/2014/main" id="{D0C45C0C-0CD7-4F90-BC28-6EA8CE691EA0}"/>
              </a:ext>
            </a:extLst>
          </p:cNvPr>
          <p:cNvSpPr txBox="1">
            <a:spLocks/>
          </p:cNvSpPr>
          <p:nvPr/>
        </p:nvSpPr>
        <p:spPr>
          <a:xfrm>
            <a:off x="3058430" y="2377031"/>
            <a:ext cx="6032816" cy="701904"/>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Clr>
                <a:schemeClr val="accent4"/>
              </a:buClr>
              <a:buFont typeface="Wingdings" panose="05000000000000000000" pitchFamily="2" charset="2"/>
              <a:buChar char="Ø"/>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a:t>~</a:t>
            </a:r>
            <a:r>
              <a:rPr lang="en-US" sz="4000" b="1"/>
              <a:t>$1,300 </a:t>
            </a:r>
            <a:r>
              <a:rPr lang="en-US" sz="3200"/>
              <a:t>savings per employee</a:t>
            </a:r>
          </a:p>
          <a:p>
            <a:pPr lvl="1"/>
            <a:endParaRPr lang="en-US" sz="2000"/>
          </a:p>
        </p:txBody>
      </p:sp>
      <p:cxnSp>
        <p:nvCxnSpPr>
          <p:cNvPr id="28" name="Straight Connector 27">
            <a:extLst>
              <a:ext uri="{FF2B5EF4-FFF2-40B4-BE49-F238E27FC236}">
                <a16:creationId xmlns:a16="http://schemas.microsoft.com/office/drawing/2014/main" id="{71E95146-190A-43F4-9324-9DDABE3FEB84}"/>
              </a:ext>
            </a:extLst>
          </p:cNvPr>
          <p:cNvCxnSpPr>
            <a:cxnSpLocks/>
          </p:cNvCxnSpPr>
          <p:nvPr/>
        </p:nvCxnSpPr>
        <p:spPr>
          <a:xfrm>
            <a:off x="2985160" y="2229295"/>
            <a:ext cx="1192479"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E63F0D2-4CE6-40B9-8BEA-83CE418FA58D}"/>
              </a:ext>
            </a:extLst>
          </p:cNvPr>
          <p:cNvCxnSpPr>
            <a:cxnSpLocks/>
          </p:cNvCxnSpPr>
          <p:nvPr/>
        </p:nvCxnSpPr>
        <p:spPr>
          <a:xfrm>
            <a:off x="3058430" y="3704276"/>
            <a:ext cx="1192479" cy="0"/>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2CC1433-81D3-4928-8A62-B03C0F0C9160}"/>
              </a:ext>
            </a:extLst>
          </p:cNvPr>
          <p:cNvCxnSpPr>
            <a:cxnSpLocks/>
          </p:cNvCxnSpPr>
          <p:nvPr/>
        </p:nvCxnSpPr>
        <p:spPr>
          <a:xfrm>
            <a:off x="3058430" y="5040523"/>
            <a:ext cx="1192479"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9" name="Picture 8" descr="A picture containing clipart&#10;&#10;Description automatically generated">
            <a:extLst>
              <a:ext uri="{FF2B5EF4-FFF2-40B4-BE49-F238E27FC236}">
                <a16:creationId xmlns:a16="http://schemas.microsoft.com/office/drawing/2014/main" id="{C4121E24-AA59-46A7-9C5B-20283F6CBF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2421" y="2004396"/>
            <a:ext cx="1033274" cy="1039370"/>
          </a:xfrm>
          <a:prstGeom prst="rect">
            <a:avLst/>
          </a:prstGeom>
        </p:spPr>
      </p:pic>
      <p:pic>
        <p:nvPicPr>
          <p:cNvPr id="11" name="Picture 10" descr="Logo, icon&#10;&#10;Description automatically generated">
            <a:extLst>
              <a:ext uri="{FF2B5EF4-FFF2-40B4-BE49-F238E27FC236}">
                <a16:creationId xmlns:a16="http://schemas.microsoft.com/office/drawing/2014/main" id="{366BA438-1B6A-4B0E-A1DD-2EA47A4D2E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3519" y="3429000"/>
            <a:ext cx="1100330" cy="1033274"/>
          </a:xfrm>
          <a:prstGeom prst="rect">
            <a:avLst/>
          </a:prstGeom>
        </p:spPr>
      </p:pic>
      <p:pic>
        <p:nvPicPr>
          <p:cNvPr id="13" name="Picture 12" descr="Icon&#10;&#10;Description automatically generated">
            <a:extLst>
              <a:ext uri="{FF2B5EF4-FFF2-40B4-BE49-F238E27FC236}">
                <a16:creationId xmlns:a16="http://schemas.microsoft.com/office/drawing/2014/main" id="{50E57A58-2695-4639-9D80-51059A2F98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3009" y="4806283"/>
            <a:ext cx="1072686" cy="1079015"/>
          </a:xfrm>
          <a:prstGeom prst="rect">
            <a:avLst/>
          </a:prstGeom>
        </p:spPr>
      </p:pic>
    </p:spTree>
    <p:extLst>
      <p:ext uri="{BB962C8B-B14F-4D97-AF65-F5344CB8AC3E}">
        <p14:creationId xmlns:p14="http://schemas.microsoft.com/office/powerpoint/2010/main" val="3640936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oogle Shape;355;p25">
            <a:extLst>
              <a:ext uri="{FF2B5EF4-FFF2-40B4-BE49-F238E27FC236}">
                <a16:creationId xmlns:a16="http://schemas.microsoft.com/office/drawing/2014/main" id="{B2723F9E-DD5C-45BA-A986-F6E0072E70B0}"/>
              </a:ext>
            </a:extLst>
          </p:cNvPr>
          <p:cNvPicPr preferRelativeResize="0"/>
          <p:nvPr/>
        </p:nvPicPr>
        <p:blipFill>
          <a:blip r:embed="rId3">
            <a:alphaModFix/>
          </a:blip>
          <a:stretch>
            <a:fillRect/>
          </a:stretch>
        </p:blipFill>
        <p:spPr>
          <a:xfrm>
            <a:off x="83618" y="2793202"/>
            <a:ext cx="3972792" cy="3355443"/>
          </a:xfrm>
          <a:prstGeom prst="rect">
            <a:avLst/>
          </a:prstGeom>
          <a:noFill/>
          <a:ln>
            <a:noFill/>
          </a:ln>
        </p:spPr>
      </p:pic>
      <p:sp>
        <p:nvSpPr>
          <p:cNvPr id="3" name="Title 2">
            <a:extLst>
              <a:ext uri="{FF2B5EF4-FFF2-40B4-BE49-F238E27FC236}">
                <a16:creationId xmlns:a16="http://schemas.microsoft.com/office/drawing/2014/main" id="{3874CAAF-8445-46C4-9CC3-3655DE2CB6A5}"/>
              </a:ext>
            </a:extLst>
          </p:cNvPr>
          <p:cNvSpPr>
            <a:spLocks noGrp="1"/>
          </p:cNvSpPr>
          <p:nvPr>
            <p:ph type="title"/>
          </p:nvPr>
        </p:nvSpPr>
        <p:spPr/>
        <p:txBody>
          <a:bodyPr/>
          <a:lstStyle/>
          <a:p>
            <a:r>
              <a:rPr lang="en-US"/>
              <a:t>How It Works</a:t>
            </a:r>
          </a:p>
        </p:txBody>
      </p:sp>
      <p:sp>
        <p:nvSpPr>
          <p:cNvPr id="7" name="Google Shape;360;p25">
            <a:extLst>
              <a:ext uri="{FF2B5EF4-FFF2-40B4-BE49-F238E27FC236}">
                <a16:creationId xmlns:a16="http://schemas.microsoft.com/office/drawing/2014/main" id="{A680A2EC-2745-46E5-8211-EECB45CB31B4}"/>
              </a:ext>
            </a:extLst>
          </p:cNvPr>
          <p:cNvSpPr txBox="1"/>
          <p:nvPr/>
        </p:nvSpPr>
        <p:spPr>
          <a:xfrm>
            <a:off x="838200" y="1510188"/>
            <a:ext cx="2876725" cy="1261854"/>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r>
              <a:rPr kumimoji="0" lang="en-US" sz="1400" b="1" i="0" u="none" strike="noStrike" kern="1200" cap="none" spc="0" normalizeH="0" baseline="0" noProof="0">
                <a:ln>
                  <a:noFill/>
                </a:ln>
                <a:solidFill>
                  <a:srgbClr val="333333"/>
                </a:solidFill>
                <a:effectLst/>
                <a:uLnTx/>
                <a:uFillTx/>
                <a:latin typeface="Calibri"/>
                <a:ea typeface="Poppins"/>
                <a:cs typeface="Poppins"/>
                <a:sym typeface="Poppins"/>
              </a:rPr>
              <a:t>Share your medical and pharmacy needs in ~5 minutes</a:t>
            </a:r>
          </a:p>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endParaRPr kumimoji="0" lang="en-US" sz="1400" b="1" i="1" u="none" strike="noStrike" kern="1200" cap="none" spc="0" normalizeH="0" baseline="0" noProof="0">
              <a:ln>
                <a:noFill/>
              </a:ln>
              <a:solidFill>
                <a:srgbClr val="333333"/>
              </a:solidFill>
              <a:effectLst/>
              <a:uLnTx/>
              <a:uFillTx/>
              <a:latin typeface="Calibri"/>
              <a:ea typeface="Poppins"/>
              <a:cs typeface="Poppins"/>
              <a:sym typeface="Poppins"/>
            </a:endParaRPr>
          </a:p>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r>
              <a:rPr kumimoji="0" lang="en-US" sz="1400" b="0" i="1" u="none" strike="noStrike" kern="1200" cap="none" spc="0" normalizeH="0" baseline="0" noProof="0">
                <a:ln>
                  <a:noFill/>
                </a:ln>
                <a:solidFill>
                  <a:srgbClr val="333333"/>
                </a:solidFill>
                <a:effectLst/>
                <a:uLnTx/>
                <a:uFillTx/>
                <a:latin typeface="Calibri"/>
                <a:ea typeface="Poppins"/>
                <a:cs typeface="Poppins"/>
                <a:sym typeface="Poppins"/>
              </a:rPr>
              <a:t>Agents available to go through the questions on the phone!</a:t>
            </a:r>
            <a:endParaRPr kumimoji="0" sz="1400" b="0" i="1" u="none" strike="noStrike" kern="1200" cap="none" spc="0" normalizeH="0" baseline="0" noProof="0">
              <a:ln>
                <a:noFill/>
              </a:ln>
              <a:solidFill>
                <a:srgbClr val="333333"/>
              </a:solidFill>
              <a:effectLst/>
              <a:uLnTx/>
              <a:uFillTx/>
              <a:latin typeface="Calibri"/>
              <a:ea typeface="Poppins"/>
              <a:cs typeface="Poppins"/>
              <a:sym typeface="Poppins"/>
            </a:endParaRPr>
          </a:p>
        </p:txBody>
      </p:sp>
      <p:pic>
        <p:nvPicPr>
          <p:cNvPr id="14" name="Google Shape;369;p25">
            <a:extLst>
              <a:ext uri="{FF2B5EF4-FFF2-40B4-BE49-F238E27FC236}">
                <a16:creationId xmlns:a16="http://schemas.microsoft.com/office/drawing/2014/main" id="{284C08C6-BB06-4A90-A250-4EAA076DA544}"/>
              </a:ext>
            </a:extLst>
          </p:cNvPr>
          <p:cNvPicPr preferRelativeResize="0"/>
          <p:nvPr/>
        </p:nvPicPr>
        <p:blipFill>
          <a:blip r:embed="rId3">
            <a:alphaModFix/>
          </a:blip>
          <a:stretch>
            <a:fillRect/>
          </a:stretch>
        </p:blipFill>
        <p:spPr>
          <a:xfrm>
            <a:off x="4109604" y="2772042"/>
            <a:ext cx="4025988" cy="3327833"/>
          </a:xfrm>
          <a:prstGeom prst="rect">
            <a:avLst/>
          </a:prstGeom>
          <a:noFill/>
          <a:ln>
            <a:noFill/>
          </a:ln>
        </p:spPr>
      </p:pic>
      <p:pic>
        <p:nvPicPr>
          <p:cNvPr id="12" name="Google Shape;372;p25">
            <a:extLst>
              <a:ext uri="{FF2B5EF4-FFF2-40B4-BE49-F238E27FC236}">
                <a16:creationId xmlns:a16="http://schemas.microsoft.com/office/drawing/2014/main" id="{3DFF68D0-0215-4EA8-85AF-996F108A96DC}"/>
              </a:ext>
            </a:extLst>
          </p:cNvPr>
          <p:cNvPicPr preferRelativeResize="0"/>
          <p:nvPr/>
        </p:nvPicPr>
        <p:blipFill>
          <a:blip r:embed="rId3">
            <a:alphaModFix/>
          </a:blip>
          <a:stretch>
            <a:fillRect/>
          </a:stretch>
        </p:blipFill>
        <p:spPr>
          <a:xfrm>
            <a:off x="8241980" y="2793202"/>
            <a:ext cx="3972792" cy="3355443"/>
          </a:xfrm>
          <a:prstGeom prst="rect">
            <a:avLst/>
          </a:prstGeom>
          <a:noFill/>
          <a:ln>
            <a:noFill/>
          </a:ln>
        </p:spPr>
      </p:pic>
      <p:sp>
        <p:nvSpPr>
          <p:cNvPr id="4" name="Flowchart: Connector 3">
            <a:extLst>
              <a:ext uri="{FF2B5EF4-FFF2-40B4-BE49-F238E27FC236}">
                <a16:creationId xmlns:a16="http://schemas.microsoft.com/office/drawing/2014/main" id="{69C72E68-3101-48D5-BF8D-5BBF95B3050A}"/>
              </a:ext>
            </a:extLst>
          </p:cNvPr>
          <p:cNvSpPr/>
          <p:nvPr/>
        </p:nvSpPr>
        <p:spPr>
          <a:xfrm>
            <a:off x="134504" y="1806454"/>
            <a:ext cx="689090" cy="642475"/>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a:ea typeface="+mn-ea"/>
                <a:cs typeface="+mn-cs"/>
              </a:rPr>
              <a:t>1</a:t>
            </a:r>
          </a:p>
        </p:txBody>
      </p:sp>
      <p:sp>
        <p:nvSpPr>
          <p:cNvPr id="18" name="Flowchart: Connector 17">
            <a:extLst>
              <a:ext uri="{FF2B5EF4-FFF2-40B4-BE49-F238E27FC236}">
                <a16:creationId xmlns:a16="http://schemas.microsoft.com/office/drawing/2014/main" id="{C548E748-3BD5-4DE1-AA25-223C1D78EFE4}"/>
              </a:ext>
            </a:extLst>
          </p:cNvPr>
          <p:cNvSpPr/>
          <p:nvPr/>
        </p:nvSpPr>
        <p:spPr>
          <a:xfrm>
            <a:off x="4215992" y="1806453"/>
            <a:ext cx="689090" cy="642475"/>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a:ea typeface="+mn-ea"/>
                <a:cs typeface="+mn-cs"/>
              </a:rPr>
              <a:t>2</a:t>
            </a:r>
          </a:p>
        </p:txBody>
      </p:sp>
      <p:sp>
        <p:nvSpPr>
          <p:cNvPr id="19" name="Flowchart: Connector 18">
            <a:extLst>
              <a:ext uri="{FF2B5EF4-FFF2-40B4-BE49-F238E27FC236}">
                <a16:creationId xmlns:a16="http://schemas.microsoft.com/office/drawing/2014/main" id="{3063963F-967A-4BD7-B927-7163C961A1EA}"/>
              </a:ext>
            </a:extLst>
          </p:cNvPr>
          <p:cNvSpPr/>
          <p:nvPr/>
        </p:nvSpPr>
        <p:spPr>
          <a:xfrm>
            <a:off x="8291842" y="1806453"/>
            <a:ext cx="689090" cy="642475"/>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a:ea typeface="+mn-ea"/>
                <a:cs typeface="+mn-cs"/>
              </a:rPr>
              <a:t>3</a:t>
            </a:r>
          </a:p>
        </p:txBody>
      </p:sp>
      <p:sp>
        <p:nvSpPr>
          <p:cNvPr id="20" name="Google Shape;360;p25">
            <a:extLst>
              <a:ext uri="{FF2B5EF4-FFF2-40B4-BE49-F238E27FC236}">
                <a16:creationId xmlns:a16="http://schemas.microsoft.com/office/drawing/2014/main" id="{19E61E85-AFCE-48FE-8C03-CD6AA2B1B7C0}"/>
              </a:ext>
            </a:extLst>
          </p:cNvPr>
          <p:cNvSpPr txBox="1"/>
          <p:nvPr/>
        </p:nvSpPr>
        <p:spPr>
          <a:xfrm>
            <a:off x="4927860" y="1510188"/>
            <a:ext cx="2876725" cy="1261854"/>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r>
              <a:rPr kumimoji="0" lang="en-US" sz="1400" b="1" i="0" u="none" strike="noStrike" kern="1200" cap="none" spc="0" normalizeH="0" baseline="0" noProof="0">
                <a:ln>
                  <a:noFill/>
                </a:ln>
                <a:solidFill>
                  <a:srgbClr val="333333"/>
                </a:solidFill>
                <a:effectLst/>
                <a:uLnTx/>
                <a:uFillTx/>
                <a:latin typeface="Calibri"/>
                <a:ea typeface="Poppins"/>
                <a:cs typeface="Poppins"/>
                <a:sym typeface="Poppins"/>
              </a:rPr>
              <a:t>Receive immediate recommendations on optimal plan </a:t>
            </a:r>
          </a:p>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endParaRPr kumimoji="0" lang="en-US" sz="1400" b="1" i="0" u="none" strike="noStrike" kern="1200" cap="none" spc="0" normalizeH="0" baseline="0" noProof="0">
              <a:ln>
                <a:noFill/>
              </a:ln>
              <a:solidFill>
                <a:srgbClr val="333333"/>
              </a:solidFill>
              <a:effectLst/>
              <a:uLnTx/>
              <a:uFillTx/>
              <a:latin typeface="Calibri"/>
              <a:ea typeface="Poppins"/>
              <a:cs typeface="Poppins"/>
              <a:sym typeface="Poppins"/>
            </a:endParaRPr>
          </a:p>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r>
              <a:rPr kumimoji="0" lang="en-US" sz="1400" b="0" i="1" u="none" strike="noStrike" kern="1200" cap="none" spc="0" normalizeH="0" baseline="0" noProof="0">
                <a:ln>
                  <a:noFill/>
                </a:ln>
                <a:solidFill>
                  <a:srgbClr val="333333"/>
                </a:solidFill>
                <a:effectLst/>
                <a:uLnTx/>
                <a:uFillTx/>
                <a:latin typeface="Calibri"/>
                <a:ea typeface="Poppins"/>
                <a:cs typeface="Poppins"/>
                <a:sym typeface="Poppins"/>
              </a:rPr>
              <a:t>Contact support with any questions!</a:t>
            </a:r>
          </a:p>
        </p:txBody>
      </p:sp>
      <p:sp>
        <p:nvSpPr>
          <p:cNvPr id="21" name="Google Shape;360;p25">
            <a:extLst>
              <a:ext uri="{FF2B5EF4-FFF2-40B4-BE49-F238E27FC236}">
                <a16:creationId xmlns:a16="http://schemas.microsoft.com/office/drawing/2014/main" id="{BA9E6A06-96EA-4CEE-B5AB-645C87120C70}"/>
              </a:ext>
            </a:extLst>
          </p:cNvPr>
          <p:cNvSpPr txBox="1"/>
          <p:nvPr/>
        </p:nvSpPr>
        <p:spPr>
          <a:xfrm>
            <a:off x="9017520" y="1510188"/>
            <a:ext cx="2876725" cy="1477297"/>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r>
              <a:rPr kumimoji="0" lang="en-US" sz="1400" b="1" i="0" u="none" strike="noStrike" kern="1200" cap="none" spc="0" normalizeH="0" baseline="0" noProof="0">
                <a:ln>
                  <a:noFill/>
                </a:ln>
                <a:solidFill>
                  <a:srgbClr val="333333"/>
                </a:solidFill>
                <a:effectLst/>
                <a:uLnTx/>
                <a:uFillTx/>
                <a:latin typeface="Calibri"/>
                <a:ea typeface="Poppins"/>
                <a:cs typeface="Poppins"/>
                <a:sym typeface="Poppins"/>
              </a:rPr>
              <a:t>Enroll &amp; Save</a:t>
            </a:r>
            <a:br>
              <a:rPr kumimoji="0" lang="en-US" sz="1400" b="1" i="0" u="none" strike="noStrike" kern="1200" cap="none" spc="0" normalizeH="0" baseline="0" noProof="0">
                <a:ln>
                  <a:noFill/>
                </a:ln>
                <a:solidFill>
                  <a:srgbClr val="333333"/>
                </a:solidFill>
                <a:effectLst/>
                <a:uLnTx/>
                <a:uFillTx/>
                <a:latin typeface="Calibri"/>
                <a:ea typeface="Poppins"/>
                <a:cs typeface="Poppins"/>
                <a:sym typeface="Poppins"/>
              </a:rPr>
            </a:br>
            <a:endParaRPr kumimoji="0" lang="en-US" sz="1400" b="1" i="0" u="none" strike="noStrike" kern="1200" cap="none" spc="0" normalizeH="0" baseline="0" noProof="0">
              <a:ln>
                <a:noFill/>
              </a:ln>
              <a:solidFill>
                <a:srgbClr val="333333"/>
              </a:solidFill>
              <a:effectLst/>
              <a:uLnTx/>
              <a:uFillTx/>
              <a:latin typeface="Calibri"/>
              <a:ea typeface="Poppins"/>
              <a:cs typeface="Poppins"/>
              <a:sym typeface="Poppins"/>
            </a:endParaRPr>
          </a:p>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endParaRPr kumimoji="0" lang="en-US" sz="1400" b="1" i="0" u="none" strike="noStrike" kern="1200" cap="none" spc="0" normalizeH="0" baseline="0" noProof="0">
              <a:ln>
                <a:noFill/>
              </a:ln>
              <a:solidFill>
                <a:srgbClr val="333333"/>
              </a:solidFill>
              <a:effectLst/>
              <a:uLnTx/>
              <a:uFillTx/>
              <a:latin typeface="Calibri"/>
              <a:ea typeface="Poppins"/>
              <a:cs typeface="Poppins"/>
              <a:sym typeface="Poppins"/>
            </a:endParaRPr>
          </a:p>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r>
              <a:rPr kumimoji="0" lang="en-US" sz="1400" b="0" i="1" u="none" strike="noStrike" kern="1200" cap="none" spc="0" normalizeH="0" baseline="0" noProof="0">
                <a:ln>
                  <a:noFill/>
                </a:ln>
                <a:solidFill>
                  <a:srgbClr val="333333"/>
                </a:solidFill>
                <a:effectLst/>
                <a:uLnTx/>
                <a:uFillTx/>
                <a:latin typeface="Calibri"/>
                <a:ea typeface="Poppins"/>
                <a:cs typeface="Poppins"/>
                <a:sym typeface="Poppins"/>
              </a:rPr>
              <a:t>Average employee user saves $1,300/year</a:t>
            </a:r>
          </a:p>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endParaRPr kumimoji="0" lang="en-US" sz="1400" b="1" i="0" u="none" strike="noStrike" kern="1200" cap="none" spc="0" normalizeH="0" baseline="0" noProof="0">
              <a:ln>
                <a:noFill/>
              </a:ln>
              <a:solidFill>
                <a:srgbClr val="333333"/>
              </a:solidFill>
              <a:effectLst/>
              <a:uLnTx/>
              <a:uFillTx/>
              <a:latin typeface="Calibri"/>
              <a:ea typeface="Poppins"/>
              <a:cs typeface="Poppins"/>
              <a:sym typeface="Poppins"/>
            </a:endParaRPr>
          </a:p>
        </p:txBody>
      </p:sp>
      <p:sp>
        <p:nvSpPr>
          <p:cNvPr id="6" name="TextBox 5">
            <a:extLst>
              <a:ext uri="{FF2B5EF4-FFF2-40B4-BE49-F238E27FC236}">
                <a16:creationId xmlns:a16="http://schemas.microsoft.com/office/drawing/2014/main" id="{5A18A8F8-74B3-4566-B4F7-70B27F5DD75A}"/>
              </a:ext>
            </a:extLst>
          </p:cNvPr>
          <p:cNvSpPr txBox="1"/>
          <p:nvPr/>
        </p:nvSpPr>
        <p:spPr>
          <a:xfrm>
            <a:off x="8150680" y="300911"/>
            <a:ext cx="3809588" cy="1200329"/>
          </a:xfrm>
          <a:prstGeom prst="rect">
            <a:avLst/>
          </a:prstGeom>
          <a:ln>
            <a:solidFill>
              <a:schemeClr val="accent1"/>
            </a:solidFill>
          </a:ln>
        </p:spPr>
        <p:style>
          <a:lnRef idx="2">
            <a:schemeClr val="accent4"/>
          </a:lnRef>
          <a:fillRef idx="1">
            <a:schemeClr val="lt1"/>
          </a:fillRef>
          <a:effectRef idx="0">
            <a:schemeClr val="accent4"/>
          </a:effectRef>
          <a:fontRef idx="minor">
            <a:schemeClr val="dk1"/>
          </a:fontRef>
        </p:style>
        <p:txBody>
          <a:bodyPr wrap="square" lIns="91440" tIns="45720" rIns="91440" bIns="45720" rtlCol="0" anchor="t">
            <a:spAutoFit/>
          </a:bodyPr>
          <a:lstStyle/>
          <a:p>
            <a:pPr algn="r"/>
            <a:endParaRPr lang="en-US" dirty="0"/>
          </a:p>
          <a:p>
            <a:pPr algn="ctr"/>
            <a:r>
              <a:rPr lang="en-US" dirty="0"/>
              <a:t>Access Decision Doc here: </a:t>
            </a:r>
            <a:r>
              <a:rPr lang="en-US" dirty="0">
                <a:hlinkClick r:id="rId4"/>
              </a:rPr>
              <a:t>www.myhealthmath.com/nauset2023</a:t>
            </a:r>
            <a:endParaRPr lang="en-US" dirty="0"/>
          </a:p>
          <a:p>
            <a:pPr algn="ctr"/>
            <a:endParaRPr lang="en-US" dirty="0">
              <a:cs typeface="Calibri"/>
            </a:endParaRPr>
          </a:p>
        </p:txBody>
      </p:sp>
      <p:pic>
        <p:nvPicPr>
          <p:cNvPr id="28" name="Picture 27" descr="Graphical user interface, application&#10;&#10;Description automatically generated">
            <a:extLst>
              <a:ext uri="{FF2B5EF4-FFF2-40B4-BE49-F238E27FC236}">
                <a16:creationId xmlns:a16="http://schemas.microsoft.com/office/drawing/2014/main" id="{E041969D-BDAC-41E5-8948-1491E4EBD5CB}"/>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195494" y="3215998"/>
            <a:ext cx="3749040" cy="2505629"/>
          </a:xfrm>
          <a:prstGeom prst="rect">
            <a:avLst/>
          </a:prstGeom>
        </p:spPr>
      </p:pic>
      <p:pic>
        <p:nvPicPr>
          <p:cNvPr id="32" name="Picture 31" descr="A picture containing chart&#10;&#10;Description automatically generated">
            <a:extLst>
              <a:ext uri="{FF2B5EF4-FFF2-40B4-BE49-F238E27FC236}">
                <a16:creationId xmlns:a16="http://schemas.microsoft.com/office/drawing/2014/main" id="{69AD130F-F0C0-415B-AD78-94D22135BE0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27514" y="2987485"/>
            <a:ext cx="3136972" cy="2874364"/>
          </a:xfrm>
          <a:prstGeom prst="rect">
            <a:avLst/>
          </a:prstGeom>
        </p:spPr>
      </p:pic>
      <p:pic>
        <p:nvPicPr>
          <p:cNvPr id="36" name="Picture 35" descr="Graphical user interface, text, application, email&#10;&#10;Description automatically generated">
            <a:extLst>
              <a:ext uri="{FF2B5EF4-FFF2-40B4-BE49-F238E27FC236}">
                <a16:creationId xmlns:a16="http://schemas.microsoft.com/office/drawing/2014/main" id="{5DBB09C7-6D7B-44CC-9992-CA4AFECA208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59342" y="3638855"/>
            <a:ext cx="3749040" cy="1659916"/>
          </a:xfrm>
          <a:prstGeom prst="rect">
            <a:avLst/>
          </a:prstGeom>
        </p:spPr>
      </p:pic>
      <p:pic>
        <p:nvPicPr>
          <p:cNvPr id="8" name="Picture 7" descr="Qr code&#10;&#10;Description automatically generated">
            <a:extLst>
              <a:ext uri="{FF2B5EF4-FFF2-40B4-BE49-F238E27FC236}">
                <a16:creationId xmlns:a16="http://schemas.microsoft.com/office/drawing/2014/main" id="{B2146C73-F94D-A978-114D-D5CAE140714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49341" y="307561"/>
            <a:ext cx="1200328" cy="1200328"/>
          </a:xfrm>
          <a:prstGeom prst="rect">
            <a:avLst/>
          </a:prstGeom>
        </p:spPr>
      </p:pic>
    </p:spTree>
    <p:extLst>
      <p:ext uri="{BB962C8B-B14F-4D97-AF65-F5344CB8AC3E}">
        <p14:creationId xmlns:p14="http://schemas.microsoft.com/office/powerpoint/2010/main" val="1547223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DF6B9CC-E4B4-544A-82B9-3F5D7ADE8593}"/>
              </a:ext>
            </a:extLst>
          </p:cNvPr>
          <p:cNvSpPr>
            <a:spLocks noGrp="1"/>
          </p:cNvSpPr>
          <p:nvPr>
            <p:ph type="ftr" sz="quarter" idx="3"/>
          </p:nvPr>
        </p:nvSpPr>
        <p:spPr>
          <a:xfrm>
            <a:off x="4038599" y="6356350"/>
            <a:ext cx="4114800" cy="365125"/>
          </a:xfrm>
        </p:spPr>
        <p:txBody>
          <a:bodyPr/>
          <a:lstStyle/>
          <a:p>
            <a:r>
              <a:rPr lang="en-US" dirty="0"/>
              <a:t>MyHealthMath, Inc. Proprietary and Confidential</a:t>
            </a:r>
          </a:p>
        </p:txBody>
      </p:sp>
      <p:pic>
        <p:nvPicPr>
          <p:cNvPr id="7" name="decision_doc_-_employee_version (720p)">
            <a:hlinkClick r:id="" action="ppaction://media"/>
            <a:extLst>
              <a:ext uri="{FF2B5EF4-FFF2-40B4-BE49-F238E27FC236}">
                <a16:creationId xmlns:a16="http://schemas.microsoft.com/office/drawing/2014/main" id="{59DBF94A-3EA8-D04C-9E9A-E01E717ECC51}"/>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754909" y="893617"/>
            <a:ext cx="8682181" cy="4883727"/>
          </a:xfrm>
          <a:prstGeom prst="rect">
            <a:avLst/>
          </a:prstGeom>
        </p:spPr>
      </p:pic>
      <p:sp>
        <p:nvSpPr>
          <p:cNvPr id="8" name="TextBox 7">
            <a:extLst>
              <a:ext uri="{FF2B5EF4-FFF2-40B4-BE49-F238E27FC236}">
                <a16:creationId xmlns:a16="http://schemas.microsoft.com/office/drawing/2014/main" id="{85D85F7C-B88C-C063-0DA9-BB64A50275B1}"/>
              </a:ext>
            </a:extLst>
          </p:cNvPr>
          <p:cNvSpPr txBox="1"/>
          <p:nvPr/>
        </p:nvSpPr>
        <p:spPr>
          <a:xfrm>
            <a:off x="2594662" y="316983"/>
            <a:ext cx="7002676" cy="369332"/>
          </a:xfrm>
          <a:prstGeom prst="rect">
            <a:avLst/>
          </a:prstGeom>
          <a:ln>
            <a:solidFill>
              <a:schemeClr val="accent1"/>
            </a:solidFill>
          </a:ln>
        </p:spPr>
        <p:style>
          <a:lnRef idx="2">
            <a:schemeClr val="accent4"/>
          </a:lnRef>
          <a:fillRef idx="1">
            <a:schemeClr val="lt1"/>
          </a:fillRef>
          <a:effectRef idx="0">
            <a:schemeClr val="accent4"/>
          </a:effectRef>
          <a:fontRef idx="minor">
            <a:schemeClr val="dk1"/>
          </a:fontRef>
        </p:style>
        <p:txBody>
          <a:bodyPr wrap="square" lIns="91440" tIns="45720" rIns="91440" bIns="45720" rtlCol="0" anchor="t">
            <a:spAutoFit/>
          </a:bodyPr>
          <a:lstStyle/>
          <a:p>
            <a:pPr algn="ctr"/>
            <a:r>
              <a:rPr lang="en-US" dirty="0"/>
              <a:t>Access Decision Doc here: www.myhealthmath.com/nauset2023</a:t>
            </a:r>
            <a:endParaRPr lang="en-US" dirty="0">
              <a:cs typeface="Calibri"/>
            </a:endParaRPr>
          </a:p>
        </p:txBody>
      </p:sp>
    </p:spTree>
    <p:extLst>
      <p:ext uri="{BB962C8B-B14F-4D97-AF65-F5344CB8AC3E}">
        <p14:creationId xmlns:p14="http://schemas.microsoft.com/office/powerpoint/2010/main" val="1174705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747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0C354B"/>
      </a:dk2>
      <a:lt2>
        <a:srgbClr val="CAE1FF"/>
      </a:lt2>
      <a:accent1>
        <a:srgbClr val="68A8FB"/>
      </a:accent1>
      <a:accent2>
        <a:srgbClr val="F6FAFF"/>
      </a:accent2>
      <a:accent3>
        <a:srgbClr val="E2E8F0"/>
      </a:accent3>
      <a:accent4>
        <a:srgbClr val="FD7B56"/>
      </a:accent4>
      <a:accent5>
        <a:srgbClr val="FFAB93"/>
      </a:accent5>
      <a:accent6>
        <a:srgbClr val="FECB60"/>
      </a:accent6>
      <a:hlink>
        <a:srgbClr val="FD7B56"/>
      </a:hlink>
      <a:folHlink>
        <a:srgbClr val="68A8FB"/>
      </a:folHlink>
    </a:clrScheme>
    <a:fontScheme name="Custom 3">
      <a:majorFont>
        <a:latin typeface="Gill Sans M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f3abc59-2d54-47f5-9e28-4b02bed357b9">
      <Terms xmlns="http://schemas.microsoft.com/office/infopath/2007/PartnerControls"/>
    </lcf76f155ced4ddcb4097134ff3c332f>
    <TaxCatchAll xmlns="d17b98f1-e1dc-4e66-83bb-154e861269d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F521F8559B14E48B476D4399D32E6E3" ma:contentTypeVersion="17" ma:contentTypeDescription="Create a new document." ma:contentTypeScope="" ma:versionID="8d094344b5efc07317c6cdac8dbb0f10">
  <xsd:schema xmlns:xsd="http://www.w3.org/2001/XMLSchema" xmlns:xs="http://www.w3.org/2001/XMLSchema" xmlns:p="http://schemas.microsoft.com/office/2006/metadata/properties" xmlns:ns2="5f3abc59-2d54-47f5-9e28-4b02bed357b9" xmlns:ns3="d17b98f1-e1dc-4e66-83bb-154e861269dc" targetNamespace="http://schemas.microsoft.com/office/2006/metadata/properties" ma:root="true" ma:fieldsID="8587d0c9b70010d738db7a58110ff436" ns2:_="" ns3:_="">
    <xsd:import namespace="5f3abc59-2d54-47f5-9e28-4b02bed357b9"/>
    <xsd:import namespace="d17b98f1-e1dc-4e66-83bb-154e861269d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3abc59-2d54-47f5-9e28-4b02bed357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52de11c-59f5-413a-8cfd-dc3e162f2e0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17b98f1-e1dc-4e66-83bb-154e861269d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25422a2-5bb2-4873-a07a-5c3b8b717da5}" ma:internalName="TaxCatchAll" ma:showField="CatchAllData" ma:web="d17b98f1-e1dc-4e66-83bb-154e861269d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A24053F-CD55-4474-8084-36D1B49BB6C9}">
  <ds:schemaRefs>
    <ds:schemaRef ds:uri="5f3abc59-2d54-47f5-9e28-4b02bed357b9"/>
    <ds:schemaRef ds:uri="d17b98f1-e1dc-4e66-83bb-154e861269d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568E78F-5A11-4785-B925-98B53F5022F4}">
  <ds:schemaRefs>
    <ds:schemaRef ds:uri="5f3abc59-2d54-47f5-9e28-4b02bed357b9"/>
    <ds:schemaRef ds:uri="d17b98f1-e1dc-4e66-83bb-154e861269d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036339F-A7BD-41D9-8755-0B6BF230584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20</TotalTime>
  <Words>458</Words>
  <Application>Microsoft Office PowerPoint</Application>
  <PresentationFormat>Widescreen</PresentationFormat>
  <Paragraphs>33</Paragraphs>
  <Slides>4</Slides>
  <Notes>2</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vt:lpstr>
      <vt:lpstr>Calibri</vt:lpstr>
      <vt:lpstr>Gill Sans MT</vt:lpstr>
      <vt:lpstr>Tahoma</vt:lpstr>
      <vt:lpstr>Wingdings</vt:lpstr>
      <vt:lpstr>Office Theme</vt:lpstr>
      <vt:lpstr>Personalized Decision Support</vt:lpstr>
      <vt:lpstr>Why Use Decision Doc:</vt:lpstr>
      <vt:lpstr>How It Works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Forbes</dc:creator>
  <cp:lastModifiedBy>Karina Ciulla</cp:lastModifiedBy>
  <cp:revision>59</cp:revision>
  <dcterms:created xsi:type="dcterms:W3CDTF">2021-04-21T20:54:27Z</dcterms:created>
  <dcterms:modified xsi:type="dcterms:W3CDTF">2023-04-19T17:07:56Z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0x0101003F521F8559B14E48B476D4399D32E6E3</vt:lpwstr>
  </property>
  <property fmtid="{D5CDD505-2E9C-101B-9397-08002B2CF9AE}" pid="3" name="MediaServiceImageTags">
    <vt:lpwstr/>
  </property>
</Properties>
</file>