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307" r:id="rId5"/>
    <p:sldId id="308" r:id="rId6"/>
    <p:sldId id="317" r:id="rId7"/>
    <p:sldId id="314" r:id="rId8"/>
    <p:sldId id="310" r:id="rId9"/>
    <p:sldId id="311" r:id="rId10"/>
    <p:sldId id="31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5558" autoAdjust="0"/>
  </p:normalViewPr>
  <p:slideViewPr>
    <p:cSldViewPr snapToGrid="0">
      <p:cViewPr varScale="1">
        <p:scale>
          <a:sx n="83" d="100"/>
          <a:sy n="83" d="100"/>
        </p:scale>
        <p:origin x="15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1</a:t>
            </a:fld>
            <a:endParaRPr lang="en-US"/>
          </a:p>
        </p:txBody>
      </p:sp>
    </p:spTree>
    <p:extLst>
      <p:ext uri="{BB962C8B-B14F-4D97-AF65-F5344CB8AC3E}">
        <p14:creationId xmlns:p14="http://schemas.microsoft.com/office/powerpoint/2010/main" val="195265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year,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297943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it works: once OE begins, you’ll be able to visit Decision Doc at www.myhealthmath.com/xxx</a:t>
            </a:r>
          </a:p>
          <a:p>
            <a:pPr marL="171450" indent="-171450">
              <a:buFont typeface="Arial" panose="020B0604020202020204" pitchFamily="34" charset="0"/>
              <a:buChar char="•"/>
            </a:pPr>
            <a:r>
              <a:rPr lang="en-US" dirty="0"/>
              <a:t>Here’s a reminder that everything you share is completely confidential, and at the end of the experience you’ll see which health plan is the best match for your medical needs.</a:t>
            </a:r>
          </a:p>
          <a:p>
            <a:pPr marL="171450" indent="-171450">
              <a:buFont typeface="Arial" panose="020B0604020202020204" pitchFamily="34" charset="0"/>
              <a:buChar char="•"/>
            </a:pPr>
            <a:r>
              <a:rPr lang="en-US" dirty="0"/>
              <a:t>Get started by clicking the “Continue” button</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308016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were enrolled in your one of our health plans last year, you’ll see the option to view your Claims Snapshot.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you’re interested in viewing this snapshot, be prepared to enter your subscriber ID, which is the unique ID on your health insurance card! This helps ensure your claims data remains confidential and secure.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Claims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Snapshot will rank our current health plans based on your past medical claims’ history. This is a quick way for you to assess your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you don’t think your health needs will change next year, you can head over to our enrollment platform and make your selection. However, healthcare needs often do change each year, so most employees will want to continue on through Decision Doc.</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4</a:t>
            </a:fld>
            <a:endParaRPr lang="en-US"/>
          </a:p>
        </p:txBody>
      </p:sp>
    </p:spTree>
    <p:extLst>
      <p:ext uri="{BB962C8B-B14F-4D97-AF65-F5344CB8AC3E}">
        <p14:creationId xmlns:p14="http://schemas.microsoft.com/office/powerpoint/2010/main" val="4078232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where you’ll answer some medical questions about your upcoming healthcare needs,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don’t feel comfortable answering any of these questions, you can simply skip them! You’ll have the opportunity to go back and edit your responses later, if you want.</a:t>
            </a:r>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5</a:t>
            </a:fld>
            <a:endParaRPr lang="en-US"/>
          </a:p>
        </p:txBody>
      </p:sp>
    </p:spTree>
    <p:extLst>
      <p:ext uri="{BB962C8B-B14F-4D97-AF65-F5344CB8AC3E}">
        <p14:creationId xmlns:p14="http://schemas.microsoft.com/office/powerpoint/2010/main" val="287030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answer the questions online, you’ll receive your results immediately. Decision Doc will tell you which of our health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Again, you’ll be able to edit your responses to see how different medical scenarios will change your costs.</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 or by scheduling a phone call directly through Decision Doc.</a:t>
            </a:r>
          </a:p>
          <a:p>
            <a:endParaRPr lang="en-US" dirty="0"/>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6</a:t>
            </a:fld>
            <a:endParaRPr lang="en-US"/>
          </a:p>
        </p:txBody>
      </p:sp>
    </p:spTree>
    <p:extLst>
      <p:ext uri="{BB962C8B-B14F-4D97-AF65-F5344CB8AC3E}">
        <p14:creationId xmlns:p14="http://schemas.microsoft.com/office/powerpoint/2010/main" val="423206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Keep in mind that by using Decision Doc, you are not enrolling in a health plan! So, once you determine which plan will work best for you, you’ll complete your enrollment separately.</a:t>
            </a:r>
          </a:p>
          <a:p>
            <a:pPr marL="171450" indent="-171450">
              <a:buFont typeface="Arial" panose="020B0604020202020204" pitchFamily="34" charset="0"/>
              <a:buChar char="•"/>
            </a:pPr>
            <a:r>
              <a:rPr lang="en-US" dirty="0"/>
              <a:t>We’re really excited to be providing you with this platform. We want to make sure everyone feels comfortable with their enrollment decisions this year, and we hope you find Decision Doc to be a valuable resource! </a:t>
            </a:r>
          </a:p>
          <a:p>
            <a:endParaRPr lang="en-US" dirty="0"/>
          </a:p>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7</a:t>
            </a:fld>
            <a:endParaRPr lang="en-US"/>
          </a:p>
        </p:txBody>
      </p:sp>
    </p:spTree>
    <p:extLst>
      <p:ext uri="{BB962C8B-B14F-4D97-AF65-F5344CB8AC3E}">
        <p14:creationId xmlns:p14="http://schemas.microsoft.com/office/powerpoint/2010/main" val="782316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11/1/2022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11/1/2022</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11/1/2022</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11/1/2022</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11/1/2022</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11/1/2022</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11/1/2022</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11/1/2022</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11/1/2022</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a:solidFill>
                  <a:schemeClr val="accent4"/>
                </a:solidFill>
              </a:rPr>
              <a:t>Decision Doc helps you choose the right health plan for you and your family.</a:t>
            </a:r>
          </a:p>
        </p:txBody>
      </p:sp>
    </p:spTree>
    <p:extLst>
      <p:ext uri="{BB962C8B-B14F-4D97-AF65-F5344CB8AC3E}">
        <p14:creationId xmlns:p14="http://schemas.microsoft.com/office/powerpoint/2010/main" val="163241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11/1/2022</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5737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771881" y="1649956"/>
            <a:ext cx="3437681"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marR="0" lvl="0" indent="-317500" algn="l" defTabSz="914400" rtl="0" eaLnBrk="1" fontAlgn="auto" latinLnBrk="0" hangingPunct="1">
              <a:lnSpc>
                <a:spcPct val="100000"/>
              </a:lnSpc>
              <a:spcBef>
                <a:spcPts val="0"/>
              </a:spcBef>
              <a:spcAft>
                <a:spcPts val="0"/>
              </a:spcAft>
              <a:buClr>
                <a:srgbClr val="FD7B56"/>
              </a:buClr>
              <a:buSzPct val="300000"/>
              <a:buFont typeface="Poppins"/>
              <a:buAutoNum type="arabicPeriod"/>
              <a:tabLst/>
              <a:defRPr/>
            </a:pPr>
            <a:r>
              <a:rPr kumimoji="0" lang="en-US" sz="1400" b="0" i="0" u="none" strike="noStrike" kern="1200" cap="none" spc="0" normalizeH="0" baseline="0" noProof="0" dirty="0">
                <a:ln>
                  <a:noFill/>
                </a:ln>
                <a:solidFill>
                  <a:srgbClr val="333333"/>
                </a:solidFill>
                <a:effectLst/>
                <a:uLnTx/>
                <a:uFillTx/>
                <a:latin typeface="Calibri"/>
                <a:ea typeface="Poppins"/>
                <a:cs typeface="Poppins"/>
                <a:sym typeface="Poppins"/>
              </a:rPr>
              <a:t>  Go to Decision Doc</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b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You’ll also receive emails and other communications with your company’s unique link: www.myhealthmath.com</a:t>
            </a:r>
            <a:r>
              <a:rPr lang="en-US" i="1" dirty="0">
                <a:solidFill>
                  <a:srgbClr val="333333"/>
                </a:solidFill>
                <a:latin typeface="Calibri"/>
                <a:ea typeface="Poppins"/>
                <a:cs typeface="Poppins"/>
                <a:sym typeface="Poppins"/>
              </a:rPr>
              <a:t>/nutter2023</a:t>
            </a:r>
            <a:endParaRPr kumimoji="0" lang="en-US" sz="1400" b="0" i="1" u="none" strike="noStrike" kern="1200" cap="none" spc="0" normalizeH="0" baseline="0" noProof="0" dirty="0">
              <a:ln>
                <a:noFill/>
              </a:ln>
              <a:solidFill>
                <a:srgbClr val="333333"/>
              </a:solidFill>
              <a:effectLst/>
              <a:highlight>
                <a:srgbClr val="FFFF00"/>
              </a:highlight>
              <a:uLnTx/>
              <a:uFillTx/>
              <a:latin typeface="Calibri"/>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385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359721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11/1/2022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29854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2"/>
            </a:pPr>
            <a:r>
              <a:rPr lang="en-US">
                <a:solidFill>
                  <a:srgbClr val="333333"/>
                </a:solidFill>
                <a:latin typeface="+mn-lt"/>
                <a:ea typeface="Poppins"/>
                <a:cs typeface="Poppins"/>
                <a:sym typeface="Poppins"/>
              </a:rPr>
              <a:t>  Find out which of your health plan options will save you the most money based on your past health care usage. </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Health needs aren’t changing? Go to your enrollment platform! </a:t>
            </a: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a:p>
            <a:pPr marL="457200" lvl="0" indent="0" algn="l" rtl="0">
              <a:lnSpc>
                <a:spcPct val="100000"/>
              </a:lnSpc>
              <a:spcBef>
                <a:spcPts val="0"/>
              </a:spcBef>
              <a:spcAft>
                <a:spcPts val="0"/>
              </a:spcAft>
              <a:buNone/>
            </a:pPr>
            <a:r>
              <a:rPr lang="en-US" i="1">
                <a:solidFill>
                  <a:srgbClr val="333333"/>
                </a:solidFill>
                <a:latin typeface="+mn-lt"/>
                <a:ea typeface="Poppins"/>
                <a:cs typeface="Poppins"/>
                <a:sym typeface="Poppins"/>
              </a:rPr>
              <a:t>Want to factor in your future health needs? Continue in Decision Doc!</a:t>
            </a: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a:p>
            <a:pPr marL="457200" lvl="0" indent="0" algn="l" rtl="0">
              <a:lnSpc>
                <a:spcPct val="100000"/>
              </a:lnSpc>
              <a:spcBef>
                <a:spcPts val="0"/>
              </a:spcBef>
              <a:spcAft>
                <a:spcPts val="0"/>
              </a:spcAft>
              <a:buNone/>
            </a:pPr>
            <a:endParaRPr lang="en-US" i="1">
              <a:solidFill>
                <a:srgbClr val="333333"/>
              </a:solidFill>
              <a:latin typeface="+mn-lt"/>
              <a:ea typeface="Poppins"/>
              <a:cs typeface="Poppins"/>
              <a:sym typeface="Poppins"/>
            </a:endParaRP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sp>
        <p:nvSpPr>
          <p:cNvPr id="11" name="Rectangle 10">
            <a:extLst>
              <a:ext uri="{FF2B5EF4-FFF2-40B4-BE49-F238E27FC236}">
                <a16:creationId xmlns:a16="http://schemas.microsoft.com/office/drawing/2014/main" id="{E0F94A07-295A-4996-96D4-76490AC8B317}"/>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57732A-04AB-476F-B978-E7062ABD7206}"/>
              </a:ext>
            </a:extLst>
          </p:cNvPr>
          <p:cNvPicPr>
            <a:picLocks noChangeAspect="1"/>
          </p:cNvPicPr>
          <p:nvPr/>
        </p:nvPicPr>
        <p:blipFill>
          <a:blip r:embed="rId5"/>
          <a:stretch>
            <a:fillRect/>
          </a:stretch>
        </p:blipFill>
        <p:spPr>
          <a:xfrm>
            <a:off x="600372" y="1431225"/>
            <a:ext cx="6941290" cy="4241354"/>
          </a:xfrm>
          <a:prstGeom prst="rect">
            <a:avLst/>
          </a:prstGeom>
        </p:spPr>
      </p:pic>
      <p:sp>
        <p:nvSpPr>
          <p:cNvPr id="15" name="Rectangle 14">
            <a:extLst>
              <a:ext uri="{FF2B5EF4-FFF2-40B4-BE49-F238E27FC236}">
                <a16:creationId xmlns:a16="http://schemas.microsoft.com/office/drawing/2014/main" id="{228E5223-6060-4E37-9AA4-891FF8624EE3}"/>
              </a:ext>
            </a:extLst>
          </p:cNvPr>
          <p:cNvSpPr/>
          <p:nvPr/>
        </p:nvSpPr>
        <p:spPr>
          <a:xfrm>
            <a:off x="2256817" y="5534581"/>
            <a:ext cx="4017523" cy="294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8559C7E-FE69-4249-BB1C-6E113A3EF3BB}"/>
              </a:ext>
            </a:extLst>
          </p:cNvPr>
          <p:cNvPicPr>
            <a:picLocks noChangeAspect="1"/>
          </p:cNvPicPr>
          <p:nvPr/>
        </p:nvPicPr>
        <p:blipFill>
          <a:blip r:embed="rId6"/>
          <a:stretch>
            <a:fillRect/>
          </a:stretch>
        </p:blipFill>
        <p:spPr>
          <a:xfrm>
            <a:off x="1803633" y="5132239"/>
            <a:ext cx="4599523" cy="294536"/>
          </a:xfrm>
          <a:prstGeom prst="rect">
            <a:avLst/>
          </a:prstGeom>
        </p:spPr>
      </p:pic>
    </p:spTree>
    <p:extLst>
      <p:ext uri="{BB962C8B-B14F-4D97-AF65-F5344CB8AC3E}">
        <p14:creationId xmlns:p14="http://schemas.microsoft.com/office/powerpoint/2010/main" val="103934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11/1/2022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3"/>
            </a:pPr>
            <a:r>
              <a:rPr lang="en-US">
                <a:solidFill>
                  <a:srgbClr val="333333"/>
                </a:solidFill>
                <a:latin typeface="+mn-lt"/>
                <a:ea typeface="Poppins"/>
                <a:cs typeface="Poppins"/>
                <a:sym typeface="Poppins"/>
              </a:rPr>
              <a:t>  Tell us a little bit about your medical and pharmacy needs.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Analysts are available to go through the questions on the phone!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5" name="Picture 4">
            <a:extLst>
              <a:ext uri="{FF2B5EF4-FFF2-40B4-BE49-F238E27FC236}">
                <a16:creationId xmlns:a16="http://schemas.microsoft.com/office/drawing/2014/main" id="{D9EBFF0C-1942-4389-A1E1-D9139260AF78}"/>
              </a:ext>
            </a:extLst>
          </p:cNvPr>
          <p:cNvPicPr>
            <a:picLocks noChangeAspect="1"/>
          </p:cNvPicPr>
          <p:nvPr/>
        </p:nvPicPr>
        <p:blipFill rotWithShape="1">
          <a:blip r:embed="rId5"/>
          <a:srcRect t="2022" r="3757"/>
          <a:stretch/>
        </p:blipFill>
        <p:spPr>
          <a:xfrm>
            <a:off x="1240761" y="1596578"/>
            <a:ext cx="5845838" cy="4082357"/>
          </a:xfrm>
          <a:prstGeom prst="rect">
            <a:avLst/>
          </a:prstGeom>
        </p:spPr>
      </p:pic>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12" name="Rectangle 11">
            <a:extLst>
              <a:ext uri="{FF2B5EF4-FFF2-40B4-BE49-F238E27FC236}">
                <a16:creationId xmlns:a16="http://schemas.microsoft.com/office/drawing/2014/main" id="{A6E988F4-8D42-4104-89AD-0AEB1B5BCE1D}"/>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52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11/1/2022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4"/>
            </a:pPr>
            <a:r>
              <a:rPr lang="en-US">
                <a:solidFill>
                  <a:srgbClr val="333333"/>
                </a:solidFill>
                <a:latin typeface="+mn-lt"/>
                <a:ea typeface="Poppins"/>
                <a:cs typeface="Poppins"/>
                <a:sym typeface="Poppins"/>
              </a:rPr>
              <a:t> Receive immediate recommendations comparing your health plan options.</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Contact support with any questions!</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hart&#10;&#10;Description automatically generated">
            <a:extLst>
              <a:ext uri="{FF2B5EF4-FFF2-40B4-BE49-F238E27FC236}">
                <a16:creationId xmlns:a16="http://schemas.microsoft.com/office/drawing/2014/main" id="{2CDFE6B9-9338-458D-8CA2-A279D09AD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295" y="1500638"/>
            <a:ext cx="4750018" cy="4242947"/>
          </a:xfrm>
          <a:prstGeom prst="rect">
            <a:avLst/>
          </a:prstGeom>
        </p:spPr>
      </p:pic>
    </p:spTree>
    <p:extLst>
      <p:ext uri="{BB962C8B-B14F-4D97-AF65-F5344CB8AC3E}">
        <p14:creationId xmlns:p14="http://schemas.microsoft.com/office/powerpoint/2010/main" val="403890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E67B97-15E4-43B4-B918-7481127592D7}"/>
              </a:ext>
            </a:extLst>
          </p:cNvPr>
          <p:cNvSpPr/>
          <p:nvPr/>
        </p:nvSpPr>
        <p:spPr>
          <a:xfrm>
            <a:off x="7904285" y="1179065"/>
            <a:ext cx="3305277" cy="224993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fld id="{27B48AF5-88E7-404F-9064-73CC3D7136B5}" type="datetime1">
              <a:rPr lang="en-US" smtClean="0"/>
              <a:t>11/1/2022</a:t>
            </a:fld>
            <a:endParaRPr lang="en-US"/>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7991973" y="1673105"/>
            <a:ext cx="3129900"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82600" lvl="0" indent="-342900" algn="l" rtl="0">
              <a:lnSpc>
                <a:spcPct val="100000"/>
              </a:lnSpc>
              <a:spcBef>
                <a:spcPts val="0"/>
              </a:spcBef>
              <a:spcAft>
                <a:spcPts val="0"/>
              </a:spcAft>
              <a:buClr>
                <a:schemeClr val="accent4"/>
              </a:buClr>
              <a:buSzPct val="300000"/>
              <a:buFont typeface="+mj-lt"/>
              <a:buAutoNum type="arabicPeriod" startAt="5"/>
            </a:pPr>
            <a:r>
              <a:rPr lang="en-US">
                <a:solidFill>
                  <a:srgbClr val="333333"/>
                </a:solidFill>
                <a:latin typeface="+mn-lt"/>
                <a:ea typeface="Poppins"/>
                <a:cs typeface="Poppins"/>
                <a:sym typeface="Poppins"/>
              </a:rPr>
              <a:t> Enroll in plan and save</a:t>
            </a:r>
          </a:p>
          <a:p>
            <a:pPr marL="457200" lvl="0" indent="0" algn="l" rtl="0">
              <a:lnSpc>
                <a:spcPct val="100000"/>
              </a:lnSpc>
              <a:spcBef>
                <a:spcPts val="0"/>
              </a:spcBef>
              <a:spcAft>
                <a:spcPts val="0"/>
              </a:spcAft>
              <a:buNone/>
            </a:pPr>
            <a:br>
              <a:rPr lang="en-US" i="1">
                <a:solidFill>
                  <a:srgbClr val="333333"/>
                </a:solidFill>
                <a:latin typeface="+mn-lt"/>
                <a:ea typeface="Poppins"/>
                <a:cs typeface="Poppins"/>
                <a:sym typeface="Poppins"/>
              </a:rPr>
            </a:br>
            <a:r>
              <a:rPr lang="en-US" i="1">
                <a:solidFill>
                  <a:srgbClr val="333333"/>
                </a:solidFill>
                <a:latin typeface="+mn-lt"/>
                <a:ea typeface="Poppins"/>
                <a:cs typeface="Poppins"/>
                <a:sym typeface="Poppins"/>
              </a:rPr>
              <a:t>Employees who use MyHealthMath save over $1,300 on average.</a:t>
            </a:r>
          </a:p>
        </p:txBody>
      </p:sp>
      <p:grpSp>
        <p:nvGrpSpPr>
          <p:cNvPr id="9" name="Group 8">
            <a:extLst>
              <a:ext uri="{FF2B5EF4-FFF2-40B4-BE49-F238E27FC236}">
                <a16:creationId xmlns:a16="http://schemas.microsoft.com/office/drawing/2014/main" id="{59227030-94DC-4301-BD42-57512C004911}"/>
              </a:ext>
            </a:extLst>
          </p:cNvPr>
          <p:cNvGrpSpPr/>
          <p:nvPr/>
        </p:nvGrpSpPr>
        <p:grpSpPr>
          <a:xfrm>
            <a:off x="331373" y="768431"/>
            <a:ext cx="7479289" cy="5321137"/>
            <a:chOff x="331373" y="768431"/>
            <a:chExt cx="7479289" cy="5321137"/>
          </a:xfrm>
        </p:grpSpPr>
        <p:pic>
          <p:nvPicPr>
            <p:cNvPr id="8" name="Picture 7" descr="Graphical user interface, application, Word&#10;&#10;Description automatically generated">
              <a:extLst>
                <a:ext uri="{FF2B5EF4-FFF2-40B4-BE49-F238E27FC236}">
                  <a16:creationId xmlns:a16="http://schemas.microsoft.com/office/drawing/2014/main" id="{7F1E32D5-562B-4EF2-9E3C-B53EF987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73" y="768431"/>
              <a:ext cx="7479289" cy="5321137"/>
            </a:xfrm>
            <a:prstGeom prst="rect">
              <a:avLst/>
            </a:prstGeom>
          </p:spPr>
        </p:pic>
        <p:pic>
          <p:nvPicPr>
            <p:cNvPr id="4" name="Picture 3">
              <a:extLst>
                <a:ext uri="{FF2B5EF4-FFF2-40B4-BE49-F238E27FC236}">
                  <a16:creationId xmlns:a16="http://schemas.microsoft.com/office/drawing/2014/main" id="{00E92CF4-6C04-4EEC-8969-9E3AECA19C2A}"/>
                </a:ext>
              </a:extLst>
            </p:cNvPr>
            <p:cNvPicPr>
              <a:picLocks noChangeAspect="1"/>
            </p:cNvPicPr>
            <p:nvPr/>
          </p:nvPicPr>
          <p:blipFill>
            <a:blip r:embed="rId4"/>
            <a:stretch>
              <a:fillRect/>
            </a:stretch>
          </p:blipFill>
          <p:spPr>
            <a:xfrm>
              <a:off x="600372" y="1179065"/>
              <a:ext cx="6941290" cy="4629170"/>
            </a:xfrm>
            <a:prstGeom prst="rect">
              <a:avLst/>
            </a:prstGeom>
          </p:spPr>
        </p:pic>
      </p:grpSp>
      <p:pic>
        <p:nvPicPr>
          <p:cNvPr id="11" name="Picture 10">
            <a:extLst>
              <a:ext uri="{FF2B5EF4-FFF2-40B4-BE49-F238E27FC236}">
                <a16:creationId xmlns:a16="http://schemas.microsoft.com/office/drawing/2014/main" id="{454324C3-5DA8-4D59-96AC-05C1771C4EA8}"/>
              </a:ext>
            </a:extLst>
          </p:cNvPr>
          <p:cNvPicPr>
            <a:picLocks noChangeAspect="1"/>
          </p:cNvPicPr>
          <p:nvPr/>
        </p:nvPicPr>
        <p:blipFill rotWithShape="1">
          <a:blip r:embed="rId5"/>
          <a:srcRect l="69126" t="77584" r="3758"/>
          <a:stretch/>
        </p:blipFill>
        <p:spPr>
          <a:xfrm>
            <a:off x="3059724" y="5108331"/>
            <a:ext cx="2382713" cy="635254"/>
          </a:xfrm>
          <a:prstGeom prst="rect">
            <a:avLst/>
          </a:prstGeom>
        </p:spPr>
      </p:pic>
      <p:sp>
        <p:nvSpPr>
          <p:cNvPr id="3" name="Rectangle 2">
            <a:extLst>
              <a:ext uri="{FF2B5EF4-FFF2-40B4-BE49-F238E27FC236}">
                <a16:creationId xmlns:a16="http://schemas.microsoft.com/office/drawing/2014/main" id="{3CF7CEB7-D667-43B4-A2F1-3F5A9D726379}"/>
              </a:ext>
            </a:extLst>
          </p:cNvPr>
          <p:cNvSpPr/>
          <p:nvPr/>
        </p:nvSpPr>
        <p:spPr>
          <a:xfrm>
            <a:off x="7090012" y="1114415"/>
            <a:ext cx="451650" cy="358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raphical user interface, text, application, email&#10;&#10;Description automatically generated">
            <a:extLst>
              <a:ext uri="{FF2B5EF4-FFF2-40B4-BE49-F238E27FC236}">
                <a16:creationId xmlns:a16="http://schemas.microsoft.com/office/drawing/2014/main" id="{9B95A053-61D5-4B94-A839-BDF806885E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72" y="1759307"/>
            <a:ext cx="6941290" cy="3534884"/>
          </a:xfrm>
          <a:prstGeom prst="rect">
            <a:avLst/>
          </a:prstGeom>
        </p:spPr>
      </p:pic>
    </p:spTree>
    <p:extLst>
      <p:ext uri="{BB962C8B-B14F-4D97-AF65-F5344CB8AC3E}">
        <p14:creationId xmlns:p14="http://schemas.microsoft.com/office/powerpoint/2010/main" val="346552587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6" ma:contentTypeDescription="Create a new document." ma:contentTypeScope="" ma:versionID="2c939eb8043674cd75bafc6cc69332b1">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2.xml><?xml version="1.0" encoding="utf-8"?>
<ds:datastoreItem xmlns:ds="http://schemas.openxmlformats.org/officeDocument/2006/customXml" ds:itemID="{FA24053F-CD55-4474-8084-36D1B49BB6C9}">
  <ds:schemaRefs>
    <ds:schemaRef ds:uri="http://purl.org/dc/elements/1.1/"/>
    <ds:schemaRef ds:uri="http://schemas.microsoft.com/office/infopath/2007/PartnerControls"/>
    <ds:schemaRef ds:uri="5f3abc59-2d54-47f5-9e28-4b02bed357b9"/>
    <ds:schemaRef ds:uri="http://schemas.microsoft.com/office/2006/metadata/properties"/>
    <ds:schemaRef ds:uri="http://schemas.openxmlformats.org/package/2006/metadata/core-properties"/>
    <ds:schemaRef ds:uri="http://purl.org/dc/dcmitype/"/>
    <ds:schemaRef ds:uri="http://schemas.microsoft.com/office/2006/documentManagement/types"/>
    <ds:schemaRef ds:uri="d17b98f1-e1dc-4e66-83bb-154e861269dc"/>
    <ds:schemaRef ds:uri="http://www.w3.org/XML/1998/namespace"/>
    <ds:schemaRef ds:uri="http://purl.org/dc/terms/"/>
  </ds:schemaRefs>
</ds:datastoreItem>
</file>

<file path=customXml/itemProps3.xml><?xml version="1.0" encoding="utf-8"?>
<ds:datastoreItem xmlns:ds="http://schemas.openxmlformats.org/officeDocument/2006/customXml" ds:itemID="{A7B9790F-E3B5-40B8-99F8-FD2CBC1D0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abc59-2d54-47f5-9e28-4b02bed357b9"/>
    <ds:schemaRef ds:uri="d17b98f1-e1dc-4e66-83bb-154e86126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213</TotalTime>
  <Words>862</Words>
  <Application>Microsoft Office PowerPoint</Application>
  <PresentationFormat>Widescreen</PresentationFormat>
  <Paragraphs>51</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Gill Sans MT</vt:lpstr>
      <vt:lpstr>Poppins</vt:lpstr>
      <vt:lpstr>Tahoma</vt:lpstr>
      <vt:lpstr>Wingdings</vt:lpstr>
      <vt:lpstr>Office Theme</vt:lpstr>
      <vt:lpstr>Personalized Decision Support</vt:lpstr>
      <vt:lpstr>Why Use Decision Doc: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Karina Alexander</cp:lastModifiedBy>
  <cp:revision>7</cp:revision>
  <dcterms:created xsi:type="dcterms:W3CDTF">2021-04-21T20:54:27Z</dcterms:created>
  <dcterms:modified xsi:type="dcterms:W3CDTF">2022-11-01T21:03:10Z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