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handoutMasterIdLst>
    <p:handoutMasterId r:id="rId9"/>
  </p:handout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FC2C35-B3A2-BFEA-5366-DF871F44E8A5}" name="Kyle McGadney" initials="KM" userId="S::kmcgadney@myhealthmath.com::6da783a8-e122-443a-9e03-450a08438a9d" providerId="AD"/>
  <p188:author id="{BAA49568-6C4A-D171-4093-8B977E47ACF2}" name="Heather Rogers" initials="HR" userId="S::hrogers@myhealthmath.com::51c5b8bd-d1bb-4c02-a63d-636a29cc96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56"/>
    <a:srgbClr val="CAE1FF"/>
    <a:srgbClr val="68A8FB"/>
    <a:srgbClr val="20D4A9"/>
    <a:srgbClr val="4AA48E"/>
    <a:srgbClr val="FECB60"/>
    <a:srgbClr val="0C354B"/>
    <a:srgbClr val="BFBFBF"/>
    <a:srgbClr val="FEB09A"/>
    <a:srgbClr val="FFE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20B09-AC44-4931-86EF-02152067259D}" v="2" dt="2023-05-17T13:26:35.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86" autoAdjust="0"/>
  </p:normalViewPr>
  <p:slideViewPr>
    <p:cSldViewPr snapToGrid="0">
      <p:cViewPr varScale="1">
        <p:scale>
          <a:sx n="95" d="100"/>
          <a:sy n="95" d="100"/>
        </p:scale>
        <p:origin x="432" y="4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9E3CAD-9F46-4937-A841-A9541A0F82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1B408D-32F2-4D05-B254-39B462EB0C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2D888A-6926-4719-AE71-2BE0B03F8BC7}" type="datetimeFigureOut">
              <a:rPr lang="en-US" smtClean="0"/>
              <a:t>8/9/2023</a:t>
            </a:fld>
            <a:endParaRPr lang="en-US"/>
          </a:p>
        </p:txBody>
      </p:sp>
      <p:sp>
        <p:nvSpPr>
          <p:cNvPr id="4" name="Footer Placeholder 3">
            <a:extLst>
              <a:ext uri="{FF2B5EF4-FFF2-40B4-BE49-F238E27FC236}">
                <a16:creationId xmlns:a16="http://schemas.microsoft.com/office/drawing/2014/main" id="{A6CF45E9-5133-45CF-9968-369128E592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D46A45-519F-47BD-A27C-E9F5B65BFB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FBDB64-018E-44DC-99C0-D4EE2A5DF773}" type="slidenum">
              <a:rPr lang="en-US" smtClean="0"/>
              <a:t>‹#›</a:t>
            </a:fld>
            <a:endParaRPr lang="en-US"/>
          </a:p>
        </p:txBody>
      </p:sp>
    </p:spTree>
    <p:extLst>
      <p:ext uri="{BB962C8B-B14F-4D97-AF65-F5344CB8AC3E}">
        <p14:creationId xmlns:p14="http://schemas.microsoft.com/office/powerpoint/2010/main" val="317649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1</a:t>
            </a:fld>
            <a:endParaRPr lang="en-US"/>
          </a:p>
        </p:txBody>
      </p:sp>
    </p:spTree>
    <p:extLst>
      <p:ext uri="{BB962C8B-B14F-4D97-AF65-F5344CB8AC3E}">
        <p14:creationId xmlns:p14="http://schemas.microsoft.com/office/powerpoint/2010/main" val="17925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an added benefit to you, we’re pleased to share that Decision Doc, powered by Sherpa Score, is available to all employees. They are a completely neutral third party and their interactive platform can help you learn about our benefit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free, quick, and easy confidential service that we encourage everyone to use. It can provide peace of mind for those of you that already know which benefits you want to select. Alternatively, if you aren’t sure which plans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questions about your upcoming health care needs, finances and family situation. Questions range from the types of specialists you and your family members may see, to surgeries you may be thinking of, to your current housing situation and estimated monthly expenses. This level of detail is important so Decision Doc can calculate which benefits will best protect you and your family.</a:t>
            </a:r>
          </a:p>
          <a:p>
            <a:pPr marL="171450" indent="-171450">
              <a:buFont typeface="Arial" panose="020B0604020202020204" pitchFamily="34" charset="0"/>
              <a:buChar char="•"/>
            </a:pPr>
            <a:r>
              <a:rPr lang="en-US" dirty="0"/>
              <a:t>You’ll answer these questions online and will receive an immediate Protection Score, which is an indicator of how well protected you are. Your dashboard will include details on how Decision Doc determined your winning health plan, as well as clickable modules to learn more about your additional benefit options.</a:t>
            </a:r>
          </a:p>
          <a:p>
            <a:pPr marL="171450" indent="-171450">
              <a:buFont typeface="Arial" panose="020B0604020202020204" pitchFamily="34" charset="0"/>
              <a:buChar char="•"/>
            </a:pPr>
            <a:r>
              <a:rPr lang="en-US" dirty="0"/>
              <a:t>At any time, if you have questions about how to use Decision Doc or about how Decision Doc identified your winning health plan, please reach out to the MyHealthMath Team. They can be reached via questions@myhealthmath.com.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ipart&#10;&#10;Description automatically generated">
            <a:extLst>
              <a:ext uri="{FF2B5EF4-FFF2-40B4-BE49-F238E27FC236}">
                <a16:creationId xmlns:a16="http://schemas.microsoft.com/office/drawing/2014/main" id="{6C599EA9-B8DA-4EE3-89F2-F6BB0052CE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8700" y="4539598"/>
            <a:ext cx="3974600" cy="664465"/>
          </a:xfrm>
          <a:prstGeom prst="rect">
            <a:avLst/>
          </a:prstGeom>
        </p:spPr>
      </p:pic>
      <p:sp>
        <p:nvSpPr>
          <p:cNvPr id="6" name="Rectangle 5">
            <a:extLst>
              <a:ext uri="{FF2B5EF4-FFF2-40B4-BE49-F238E27FC236}">
                <a16:creationId xmlns:a16="http://schemas.microsoft.com/office/drawing/2014/main" id="{784B3C06-7850-4E78-B95C-D22905F5D25B}"/>
              </a:ext>
            </a:extLst>
          </p:cNvPr>
          <p:cNvSpPr/>
          <p:nvPr userDrawn="1"/>
        </p:nvSpPr>
        <p:spPr>
          <a:xfrm>
            <a:off x="7195559" y="5768411"/>
            <a:ext cx="5101839" cy="1089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01A12F56-3DA8-443B-BEE1-C6CE72A91B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dirty="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dirty="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dirty="0"/>
              <a:t>Transparency</a:t>
            </a:r>
          </a:p>
        </p:txBody>
      </p:sp>
      <p:pic>
        <p:nvPicPr>
          <p:cNvPr id="5" name="Picture 4" descr="Logo&#10;&#10;Description automatically generated">
            <a:extLst>
              <a:ext uri="{FF2B5EF4-FFF2-40B4-BE49-F238E27FC236}">
                <a16:creationId xmlns:a16="http://schemas.microsoft.com/office/drawing/2014/main" id="{9036958B-D651-4E2F-A474-24C6C1853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Logo&#10;&#10;Description automatically generated">
            <a:extLst>
              <a:ext uri="{FF2B5EF4-FFF2-40B4-BE49-F238E27FC236}">
                <a16:creationId xmlns:a16="http://schemas.microsoft.com/office/drawing/2014/main" id="{6BC42BE4-9503-43C7-A797-5F877A5863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26101" y="1574551"/>
            <a:ext cx="4046843" cy="4183599"/>
          </a:xfrm>
          <a:prstGeom prst="rect">
            <a:avLst/>
          </a:prstGeom>
        </p:spPr>
      </p:pic>
      <p:pic>
        <p:nvPicPr>
          <p:cNvPr id="5" name="Picture 4" descr="Logo&#10;&#10;Description automatically generated">
            <a:extLst>
              <a:ext uri="{FF2B5EF4-FFF2-40B4-BE49-F238E27FC236}">
                <a16:creationId xmlns:a16="http://schemas.microsoft.com/office/drawing/2014/main" id="{FF98DBB6-17F6-43E6-8D58-7A5B89365E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7502427D-0A6B-42E0-940E-C88EA3DD4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dirty="0"/>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Logo&#10;&#10;Description automatically generated">
            <a:extLst>
              <a:ext uri="{FF2B5EF4-FFF2-40B4-BE49-F238E27FC236}">
                <a16:creationId xmlns:a16="http://schemas.microsoft.com/office/drawing/2014/main" id="{E32691A7-C78F-4DB0-9B0B-A0E139786B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dirty="0"/>
              <a:t>Click to edit Master title style</a:t>
            </a:r>
          </a:p>
        </p:txBody>
      </p:sp>
      <p:pic>
        <p:nvPicPr>
          <p:cNvPr id="4" name="Picture 3" descr="Logo&#10;&#10;Description automatically generated">
            <a:extLst>
              <a:ext uri="{FF2B5EF4-FFF2-40B4-BE49-F238E27FC236}">
                <a16:creationId xmlns:a16="http://schemas.microsoft.com/office/drawing/2014/main" id="{3FA1F29E-DC2F-4C77-9C98-B3BE5003B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26168" y="6407604"/>
            <a:ext cx="1383632" cy="26261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121FFD7C-FCDE-4A20-8C09-E7E700E2669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315449" y="6310070"/>
            <a:ext cx="2632131" cy="440034"/>
          </a:xfrm>
          <a:prstGeom prst="rect">
            <a:avLst/>
          </a:prstGeom>
        </p:spPr>
      </p:pic>
      <p:pic>
        <p:nvPicPr>
          <p:cNvPr id="6" name="Picture 5" descr="Logo&#10;&#10;Description automatically generated">
            <a:extLst>
              <a:ext uri="{FF2B5EF4-FFF2-40B4-BE49-F238E27FC236}">
                <a16:creationId xmlns:a16="http://schemas.microsoft.com/office/drawing/2014/main" id="{9721573B-D59C-46EC-A0A3-6EB4F77BD61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myhealthmath.com/pma2023"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E1CDBE-598D-4ECF-BB1A-9CA0B14FD71B}"/>
              </a:ext>
            </a:extLst>
          </p:cNvPr>
          <p:cNvSpPr>
            <a:spLocks noGrp="1"/>
          </p:cNvSpPr>
          <p:nvPr>
            <p:ph type="title"/>
          </p:nvPr>
        </p:nvSpPr>
        <p:spPr>
          <a:xfrm>
            <a:off x="2503714" y="2103437"/>
            <a:ext cx="7184572" cy="1325563"/>
          </a:xfrm>
        </p:spPr>
        <p:txBody>
          <a:bodyPr/>
          <a:lstStyle/>
          <a:p>
            <a:r>
              <a:rPr lang="en-US" dirty="0">
                <a:solidFill>
                  <a:schemeClr val="tx2"/>
                </a:solidFill>
              </a:rPr>
              <a:t>Personalized Decision Support</a:t>
            </a:r>
          </a:p>
        </p:txBody>
      </p:sp>
      <p:sp>
        <p:nvSpPr>
          <p:cNvPr id="5" name="Title 1">
            <a:extLst>
              <a:ext uri="{FF2B5EF4-FFF2-40B4-BE49-F238E27FC236}">
                <a16:creationId xmlns:a16="http://schemas.microsoft.com/office/drawing/2014/main" id="{B8EBC40A-DF19-4986-A8C5-949CCA431F6F}"/>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solidFill>
                  <a:schemeClr val="accent4"/>
                </a:solidFill>
              </a:rPr>
              <a:t>Decision Doc, helps you choose the benefit </a:t>
            </a:r>
          </a:p>
          <a:p>
            <a:r>
              <a:rPr lang="en-US" sz="2400" i="1" dirty="0">
                <a:solidFill>
                  <a:schemeClr val="accent4"/>
                </a:solidFill>
              </a:rPr>
              <a:t>package for you and your family.</a:t>
            </a:r>
          </a:p>
        </p:txBody>
      </p:sp>
      <p:sp>
        <p:nvSpPr>
          <p:cNvPr id="2" name="Rectangle 1">
            <a:extLst>
              <a:ext uri="{FF2B5EF4-FFF2-40B4-BE49-F238E27FC236}">
                <a16:creationId xmlns:a16="http://schemas.microsoft.com/office/drawing/2014/main" id="{4A838CF3-DBDE-6381-8D72-6BCB764ED738}"/>
              </a:ext>
            </a:extLst>
          </p:cNvPr>
          <p:cNvSpPr/>
          <p:nvPr/>
        </p:nvSpPr>
        <p:spPr>
          <a:xfrm>
            <a:off x="562708" y="6159640"/>
            <a:ext cx="3029578" cy="6079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MA Consultants logo">
            <a:extLst>
              <a:ext uri="{FF2B5EF4-FFF2-40B4-BE49-F238E27FC236}">
                <a16:creationId xmlns:a16="http://schemas.microsoft.com/office/drawing/2014/main" id="{2ECCEE50-E0B5-B5B1-2500-0AF1C5AB7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7" y="5968721"/>
            <a:ext cx="3169844" cy="83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a:xfrm>
            <a:off x="4038600" y="635027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dirty="0"/>
              <a:t>All information is </a:t>
            </a:r>
            <a:r>
              <a:rPr lang="en-US" sz="4000" b="1" dirty="0"/>
              <a:t>secure and confidential</a:t>
            </a:r>
            <a:endParaRPr lang="en-US" sz="3200" dirty="0"/>
          </a:p>
          <a:p>
            <a:pPr lvl="1"/>
            <a:endParaRPr lang="en-US" sz="2000" dirty="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t>10 - 12 minutes </a:t>
            </a:r>
            <a:r>
              <a:rPr lang="en-US" sz="3200" dirty="0"/>
              <a:t>to complete</a:t>
            </a:r>
          </a:p>
          <a:p>
            <a:pPr lvl="1"/>
            <a:endParaRPr lang="en-US" sz="2000" dirty="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
        <p:nvSpPr>
          <p:cNvPr id="2" name="Rectangle 1">
            <a:extLst>
              <a:ext uri="{FF2B5EF4-FFF2-40B4-BE49-F238E27FC236}">
                <a16:creationId xmlns:a16="http://schemas.microsoft.com/office/drawing/2014/main" id="{3430E405-75A2-17FC-3ACE-F5D639884B16}"/>
              </a:ext>
            </a:extLst>
          </p:cNvPr>
          <p:cNvSpPr/>
          <p:nvPr/>
        </p:nvSpPr>
        <p:spPr>
          <a:xfrm>
            <a:off x="643095" y="6235002"/>
            <a:ext cx="2738175" cy="527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MA Consultants logo">
            <a:extLst>
              <a:ext uri="{FF2B5EF4-FFF2-40B4-BE49-F238E27FC236}">
                <a16:creationId xmlns:a16="http://schemas.microsoft.com/office/drawing/2014/main" id="{19E454AA-7298-0694-6B60-E93C01E9ED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1" y="5968308"/>
            <a:ext cx="3169844" cy="83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dirty="0"/>
              <a:t>How It Works</a:t>
            </a: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Answer questions about your health care needs, finances and family.</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It takes just 10 – 12 minutes!</a:t>
            </a:r>
            <a:endParaRPr kumimoji="0" sz="1400" b="0" i="1" u="none" strike="noStrike" kern="1200" cap="none" spc="0" normalizeH="0" baseline="0" noProof="0" dirty="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14548" y="2774914"/>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8309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an immediate Protection Score with guidance on how you may improve your score.</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Click through each module to learn about your benefit options!</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r>
              <a:rPr kumimoji="0" lang="en-US" sz="1400" i="1" u="none" strike="noStrike" kern="1200" cap="none" spc="0" normalizeH="0" baseline="0" noProof="0" dirty="0">
                <a:ln>
                  <a:noFill/>
                </a:ln>
                <a:solidFill>
                  <a:srgbClr val="333333"/>
                </a:solidFill>
                <a:effectLst/>
                <a:uLnTx/>
                <a:uFillTx/>
                <a:latin typeface="Calibri"/>
                <a:ea typeface="Poppins"/>
                <a:cs typeface="Poppins"/>
                <a:sym typeface="Poppins"/>
              </a:rPr>
              <a:t>When you’re ready</a:t>
            </a:r>
            <a:r>
              <a:rPr lang="en-US" i="1" dirty="0">
                <a:solidFill>
                  <a:srgbClr val="333333"/>
                </a:solidFill>
                <a:latin typeface="Calibri"/>
                <a:ea typeface="Poppins"/>
                <a:cs typeface="Poppins"/>
                <a:sym typeface="Poppins"/>
              </a:rPr>
              <a:t>, download your report and then enroll in your benefit package.</a:t>
            </a:r>
            <a:endParaRPr kumimoji="0" lang="en-US" sz="1400" i="1"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7804584" y="264540"/>
            <a:ext cx="4276365" cy="1200329"/>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en-US" dirty="0"/>
          </a:p>
          <a:p>
            <a:pPr algn="ctr"/>
            <a:r>
              <a:rPr lang="en-US" dirty="0"/>
              <a:t>Access Decision Doc here: </a:t>
            </a:r>
            <a:r>
              <a:rPr lang="en-US" dirty="0">
                <a:hlinkClick r:id="rId4"/>
              </a:rPr>
              <a:t>www.myhealthmath.com/pma2023 </a:t>
            </a:r>
            <a:endParaRPr lang="en-US" dirty="0"/>
          </a:p>
          <a:p>
            <a:pPr algn="ctr"/>
            <a:r>
              <a:rPr lang="en-US" dirty="0"/>
              <a:t> </a:t>
            </a:r>
          </a:p>
        </p:txBody>
      </p:sp>
      <p:pic>
        <p:nvPicPr>
          <p:cNvPr id="8" name="Picture 7">
            <a:extLst>
              <a:ext uri="{FF2B5EF4-FFF2-40B4-BE49-F238E27FC236}">
                <a16:creationId xmlns:a16="http://schemas.microsoft.com/office/drawing/2014/main" id="{25FD6536-7A5D-76E3-AE06-E91D792B4B6C}"/>
              </a:ext>
            </a:extLst>
          </p:cNvPr>
          <p:cNvPicPr>
            <a:picLocks noChangeAspect="1"/>
          </p:cNvPicPr>
          <p:nvPr/>
        </p:nvPicPr>
        <p:blipFill>
          <a:blip r:embed="rId5"/>
          <a:stretch>
            <a:fillRect/>
          </a:stretch>
        </p:blipFill>
        <p:spPr>
          <a:xfrm>
            <a:off x="186616" y="3125192"/>
            <a:ext cx="3749040" cy="2512127"/>
          </a:xfrm>
          <a:prstGeom prst="rect">
            <a:avLst/>
          </a:prstGeom>
        </p:spPr>
      </p:pic>
      <p:pic>
        <p:nvPicPr>
          <p:cNvPr id="10" name="Picture 9">
            <a:extLst>
              <a:ext uri="{FF2B5EF4-FFF2-40B4-BE49-F238E27FC236}">
                <a16:creationId xmlns:a16="http://schemas.microsoft.com/office/drawing/2014/main" id="{B800839D-E8EE-37CD-9AA8-5C592964D33E}"/>
              </a:ext>
            </a:extLst>
          </p:cNvPr>
          <p:cNvPicPr>
            <a:picLocks noChangeAspect="1"/>
          </p:cNvPicPr>
          <p:nvPr/>
        </p:nvPicPr>
        <p:blipFill>
          <a:blip r:embed="rId6"/>
          <a:stretch>
            <a:fillRect/>
          </a:stretch>
        </p:blipFill>
        <p:spPr>
          <a:xfrm>
            <a:off x="4214439" y="3125191"/>
            <a:ext cx="3813713" cy="2512127"/>
          </a:xfrm>
          <a:prstGeom prst="rect">
            <a:avLst/>
          </a:prstGeom>
        </p:spPr>
      </p:pic>
      <p:pic>
        <p:nvPicPr>
          <p:cNvPr id="13" name="Picture 12">
            <a:extLst>
              <a:ext uri="{FF2B5EF4-FFF2-40B4-BE49-F238E27FC236}">
                <a16:creationId xmlns:a16="http://schemas.microsoft.com/office/drawing/2014/main" id="{2755D7EE-DFDC-E537-4E31-43E939F3C664}"/>
              </a:ext>
            </a:extLst>
          </p:cNvPr>
          <p:cNvPicPr>
            <a:picLocks noChangeAspect="1"/>
          </p:cNvPicPr>
          <p:nvPr/>
        </p:nvPicPr>
        <p:blipFill>
          <a:blip r:embed="rId7"/>
          <a:stretch>
            <a:fillRect/>
          </a:stretch>
        </p:blipFill>
        <p:spPr>
          <a:xfrm>
            <a:off x="8455728" y="3009235"/>
            <a:ext cx="3435682" cy="2834638"/>
          </a:xfrm>
          <a:prstGeom prst="rect">
            <a:avLst/>
          </a:prstGeom>
        </p:spPr>
      </p:pic>
      <p:pic>
        <p:nvPicPr>
          <p:cNvPr id="9" name="Picture 8">
            <a:extLst>
              <a:ext uri="{FF2B5EF4-FFF2-40B4-BE49-F238E27FC236}">
                <a16:creationId xmlns:a16="http://schemas.microsoft.com/office/drawing/2014/main" id="{BA96ACB2-0A2E-55AD-C740-C182F49A723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366222" y="264540"/>
            <a:ext cx="1286498" cy="1286498"/>
          </a:xfrm>
          <a:prstGeom prst="rect">
            <a:avLst/>
          </a:prstGeom>
        </p:spPr>
      </p:pic>
      <p:sp>
        <p:nvSpPr>
          <p:cNvPr id="2" name="Rectangle 1">
            <a:extLst>
              <a:ext uri="{FF2B5EF4-FFF2-40B4-BE49-F238E27FC236}">
                <a16:creationId xmlns:a16="http://schemas.microsoft.com/office/drawing/2014/main" id="{C2FDBC85-E317-B8D1-9BFA-DE423589CC91}"/>
              </a:ext>
            </a:extLst>
          </p:cNvPr>
          <p:cNvSpPr/>
          <p:nvPr/>
        </p:nvSpPr>
        <p:spPr>
          <a:xfrm>
            <a:off x="628022" y="6219930"/>
            <a:ext cx="2924070" cy="5576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MA Consultants logo">
            <a:extLst>
              <a:ext uri="{FF2B5EF4-FFF2-40B4-BE49-F238E27FC236}">
                <a16:creationId xmlns:a16="http://schemas.microsoft.com/office/drawing/2014/main" id="{4C3C8BC1-0379-EA99-9429-1A16CEB47F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18" y="6084452"/>
            <a:ext cx="3093172" cy="81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Props1.xml><?xml version="1.0" encoding="utf-8"?>
<ds:datastoreItem xmlns:ds="http://schemas.openxmlformats.org/officeDocument/2006/customXml" ds:itemID="{8CBEEA8D-8515-40C2-A3F2-A750C6B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abc59-2d54-47f5-9e28-4b02bed357b9"/>
    <ds:schemaRef ds:uri="d17b98f1-e1dc-4e66-83bb-154e86126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1174FA-D606-4E25-AEB3-A154FE1D0570}">
  <ds:schemaRefs>
    <ds:schemaRef ds:uri="http://schemas.microsoft.com/sharepoint/v3/contenttype/forms"/>
  </ds:schemaRefs>
</ds:datastoreItem>
</file>

<file path=customXml/itemProps3.xml><?xml version="1.0" encoding="utf-8"?>
<ds:datastoreItem xmlns:ds="http://schemas.openxmlformats.org/officeDocument/2006/customXml" ds:itemID="{19CB1756-ECBD-4446-A29C-A017F8F29153}">
  <ds:schemaRefs>
    <ds:schemaRef ds:uri="http://purl.org/dc/dcmitype/"/>
    <ds:schemaRef ds:uri="5f3abc59-2d54-47f5-9e28-4b02bed357b9"/>
    <ds:schemaRef ds:uri="http://schemas.openxmlformats.org/package/2006/metadata/core-properties"/>
    <ds:schemaRef ds:uri="d17b98f1-e1dc-4e66-83bb-154e861269dc"/>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13131</TotalTime>
  <Words>426</Words>
  <Application>Microsoft Office PowerPoint</Application>
  <PresentationFormat>Widescreen</PresentationFormat>
  <Paragraphs>29</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Gill Sans MT</vt:lpstr>
      <vt:lpstr>Tahoma</vt:lpstr>
      <vt:lpstr>Wingdings</vt:lpstr>
      <vt:lpstr>Office Theme</vt:lpstr>
      <vt:lpstr>Personalized Decision Support</vt:lpstr>
      <vt:lpstr>Why Use Decision Doc:</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Andrea Abbamonte</cp:lastModifiedBy>
  <cp:revision>38</cp:revision>
  <dcterms:created xsi:type="dcterms:W3CDTF">2021-04-21T20:54:27Z</dcterms:created>
  <dcterms:modified xsi:type="dcterms:W3CDTF">2023-08-09T10:35:39Z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