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7" r:id="rId5"/>
    <p:sldId id="297" r:id="rId6"/>
    <p:sldId id="315" r:id="rId7"/>
    <p:sldId id="262" r:id="rId8"/>
    <p:sldId id="298" r:id="rId9"/>
    <p:sldId id="300" r:id="rId10"/>
    <p:sldId id="316" r:id="rId11"/>
    <p:sldId id="304" r:id="rId12"/>
    <p:sldId id="305" r:id="rId13"/>
    <p:sldId id="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27" autoAdjust="0"/>
  </p:normalViewPr>
  <p:slideViewPr>
    <p:cSldViewPr snapToGrid="0">
      <p:cViewPr varScale="1">
        <p:scale>
          <a:sx n="104" d="100"/>
          <a:sy n="104" d="100"/>
        </p:scale>
        <p:origin x="51" y="1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1</a:t>
            </a:fld>
            <a:endParaRPr lang="en-US"/>
          </a:p>
        </p:txBody>
      </p:sp>
    </p:spTree>
    <p:extLst>
      <p:ext uri="{BB962C8B-B14F-4D97-AF65-F5344CB8AC3E}">
        <p14:creationId xmlns:p14="http://schemas.microsoft.com/office/powerpoint/2010/main" val="331859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Decision Doc can be accessed using the link above, or by scanning the QR code.</a:t>
            </a:r>
          </a:p>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year,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a:p>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6</a:t>
            </a:fld>
            <a:endParaRPr lang="en-US"/>
          </a:p>
        </p:txBody>
      </p:sp>
    </p:spTree>
    <p:extLst>
      <p:ext uri="{BB962C8B-B14F-4D97-AF65-F5344CB8AC3E}">
        <p14:creationId xmlns:p14="http://schemas.microsoft.com/office/powerpoint/2010/main" val="336807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it works: once OE begins, you’ll be able to visit Decision Doc at the link above</a:t>
            </a:r>
          </a:p>
          <a:p>
            <a:pPr marL="171450" indent="-171450">
              <a:buFont typeface="Arial" panose="020B0604020202020204" pitchFamily="34" charset="0"/>
              <a:buChar char="•"/>
            </a:pPr>
            <a:r>
              <a:rPr lang="en-US" dirty="0"/>
              <a:t>Here’s a reminder that everything you share is completely confidential, and at the end of the experience you’ll see which health plan is the best match for your medical needs.</a:t>
            </a:r>
          </a:p>
          <a:p>
            <a:pPr marL="171450" indent="-171450">
              <a:buFont typeface="Arial" panose="020B0604020202020204" pitchFamily="34" charset="0"/>
              <a:buChar char="•"/>
            </a:pPr>
            <a:r>
              <a:rPr lang="en-US" dirty="0"/>
              <a:t>Get started by clicking the “Continue” button</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7</a:t>
            </a:fld>
            <a:endParaRPr lang="en-US"/>
          </a:p>
        </p:txBody>
      </p:sp>
    </p:spTree>
    <p:extLst>
      <p:ext uri="{BB962C8B-B14F-4D97-AF65-F5344CB8AC3E}">
        <p14:creationId xmlns:p14="http://schemas.microsoft.com/office/powerpoint/2010/main" val="63949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don’t feel comfortable answering any of these questions, you can simply skip them! You’ll have the opportunity to go back and edit your responses later, if you want.</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8</a:t>
            </a:fld>
            <a:endParaRPr lang="en-US"/>
          </a:p>
        </p:txBody>
      </p:sp>
    </p:spTree>
    <p:extLst>
      <p:ext uri="{BB962C8B-B14F-4D97-AF65-F5344CB8AC3E}">
        <p14:creationId xmlns:p14="http://schemas.microsoft.com/office/powerpoint/2010/main" val="2540448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If you answer the questions online, you’ll receive your results immediately. Decision Doc will tell you which of our health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Again, you’ll be able to edit your responses to see how different medical scenarios will change your costs.</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 or by scheduling a phone call directly through Decision Doc.</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9</a:t>
            </a:fld>
            <a:endParaRPr lang="en-US"/>
          </a:p>
        </p:txBody>
      </p:sp>
    </p:spTree>
    <p:extLst>
      <p:ext uri="{BB962C8B-B14F-4D97-AF65-F5344CB8AC3E}">
        <p14:creationId xmlns:p14="http://schemas.microsoft.com/office/powerpoint/2010/main" val="3685174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Keep in mind that by using Decision Doc, you are not enrolling in a health plan! So, once you determine which plan will work best for you, you’ll complete your enrollment separately.</a:t>
            </a:r>
          </a:p>
          <a:p>
            <a:pPr marL="171450" indent="-171450">
              <a:buFont typeface="Arial" panose="020B0604020202020204" pitchFamily="34" charset="0"/>
              <a:buChar char="•"/>
            </a:pPr>
            <a:r>
              <a:rPr lang="en-US"/>
              <a:t>We’re really excited to be providing you with this platform. We want to make sure everyone feels comfortable with their enrollment decisions this year, and we hope you find Decision Doc to be a valuable resource! </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10</a:t>
            </a:fld>
            <a:endParaRPr lang="en-US"/>
          </a:p>
        </p:txBody>
      </p:sp>
    </p:spTree>
    <p:extLst>
      <p:ext uri="{BB962C8B-B14F-4D97-AF65-F5344CB8AC3E}">
        <p14:creationId xmlns:p14="http://schemas.microsoft.com/office/powerpoint/2010/main" val="355569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10/10/2022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10/10/2022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10/10/2022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10/10/2022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10/10/2022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10/10/2022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10/10/2022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10/10/2022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myhealthmath.com/tctranscontinental202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myhealthmath.com/tctranscontinental202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10/10/2022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7" name="Picture 6" descr="Shape&#10;&#10;Description automatically generated with medium confidence">
            <a:extLst>
              <a:ext uri="{FF2B5EF4-FFF2-40B4-BE49-F238E27FC236}">
                <a16:creationId xmlns:a16="http://schemas.microsoft.com/office/drawing/2014/main" id="{B77719CC-6686-2AD8-F707-C8805C58E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843" y="5972287"/>
            <a:ext cx="2837449" cy="566625"/>
          </a:xfrm>
          <a:prstGeom prst="rect">
            <a:avLst/>
          </a:prstGeom>
        </p:spPr>
      </p:pic>
    </p:spTree>
    <p:extLst>
      <p:ext uri="{BB962C8B-B14F-4D97-AF65-F5344CB8AC3E}">
        <p14:creationId xmlns:p14="http://schemas.microsoft.com/office/powerpoint/2010/main" val="14261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10/10/2022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4"/>
            </a:pPr>
            <a:r>
              <a:rPr lang="en-US">
                <a:solidFill>
                  <a:srgbClr val="333333"/>
                </a:solidFill>
                <a:latin typeface="+mn-lt"/>
                <a:ea typeface="Poppins"/>
                <a:cs typeface="Poppins"/>
                <a:sym typeface="Poppins"/>
              </a:rPr>
              <a:t> Enroll in plan and save</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Employees who use MyHealthMath save over $1,300 on average.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 application, email&#10;&#10;Description automatically generated">
            <a:extLst>
              <a:ext uri="{FF2B5EF4-FFF2-40B4-BE49-F238E27FC236}">
                <a16:creationId xmlns:a16="http://schemas.microsoft.com/office/drawing/2014/main" id="{E7282981-6E7A-4696-82C5-97EE0562C7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72" y="1759307"/>
            <a:ext cx="6941290" cy="3534884"/>
          </a:xfrm>
          <a:prstGeom prst="rect">
            <a:avLst/>
          </a:prstGeom>
        </p:spPr>
      </p:pic>
    </p:spTree>
    <p:extLst>
      <p:ext uri="{BB962C8B-B14F-4D97-AF65-F5344CB8AC3E}">
        <p14:creationId xmlns:p14="http://schemas.microsoft.com/office/powerpoint/2010/main" val="95819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10/10/2022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dirty="0"/>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4581191" y="330042"/>
            <a:ext cx="7439264" cy="1200329"/>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endParaRPr lang="en-US" dirty="0"/>
          </a:p>
          <a:p>
            <a:pPr algn="ctr"/>
            <a:r>
              <a:rPr lang="en-US" dirty="0"/>
              <a:t>Access Decision Doc here: </a:t>
            </a:r>
          </a:p>
          <a:p>
            <a:pPr algn="ctr"/>
            <a:r>
              <a:rPr lang="en-US" dirty="0">
                <a:hlinkClick r:id="rId4"/>
              </a:rPr>
              <a:t>www.myhealthmath.com/tctranscontinental2023</a:t>
            </a:r>
            <a:endParaRPr lang="en-US" dirty="0"/>
          </a:p>
          <a:p>
            <a:pPr algn="ctr"/>
            <a:endParaRPr lang="en-US" dirty="0"/>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a:extLst>
              <a:ext uri="{FF2B5EF4-FFF2-40B4-BE49-F238E27FC236}">
                <a16:creationId xmlns:a16="http://schemas.microsoft.com/office/drawing/2014/main" id="{E5B70724-CB12-CF8C-1F13-F8796631C2BC}"/>
              </a:ext>
            </a:extLst>
          </p:cNvPr>
          <p:cNvPicPr>
            <a:picLocks noChangeAspect="1"/>
          </p:cNvPicPr>
          <p:nvPr/>
        </p:nvPicPr>
        <p:blipFill>
          <a:blip r:embed="rId8"/>
          <a:stretch>
            <a:fillRect/>
          </a:stretch>
        </p:blipFill>
        <p:spPr>
          <a:xfrm>
            <a:off x="10911386" y="461752"/>
            <a:ext cx="884827" cy="879297"/>
          </a:xfrm>
          <a:prstGeom prst="rect">
            <a:avLst/>
          </a:prstGeom>
        </p:spPr>
      </p:pic>
    </p:spTree>
    <p:extLst>
      <p:ext uri="{BB962C8B-B14F-4D97-AF65-F5344CB8AC3E}">
        <p14:creationId xmlns:p14="http://schemas.microsoft.com/office/powerpoint/2010/main" val="15472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15DB6-AD3B-42D8-92EF-3549C9299117}"/>
              </a:ext>
            </a:extLst>
          </p:cNvPr>
          <p:cNvSpPr>
            <a:spLocks noGrp="1"/>
          </p:cNvSpPr>
          <p:nvPr>
            <p:ph type="dt" sz="half" idx="10"/>
          </p:nvPr>
        </p:nvSpPr>
        <p:spPr/>
        <p:txBody>
          <a:bodyPr/>
          <a:lstStyle/>
          <a:p>
            <a:fld id="{1B6A136D-8BA1-4898-9712-001F77FD2690}" type="datetime1">
              <a:rPr lang="en-US" smtClean="0"/>
              <a:t>10/10/2022</a:t>
            </a:fld>
            <a:endParaRPr lang="en-US"/>
          </a:p>
        </p:txBody>
      </p:sp>
      <p:sp>
        <p:nvSpPr>
          <p:cNvPr id="6" name="Slide Number Placeholder 5">
            <a:extLst>
              <a:ext uri="{FF2B5EF4-FFF2-40B4-BE49-F238E27FC236}">
                <a16:creationId xmlns:a16="http://schemas.microsoft.com/office/drawing/2014/main" id="{FB85A2DA-1415-46A2-8DF0-AE025EA58874}"/>
              </a:ext>
            </a:extLst>
          </p:cNvPr>
          <p:cNvSpPr>
            <a:spLocks noGrp="1"/>
          </p:cNvSpPr>
          <p:nvPr>
            <p:ph type="sldNum" sz="quarter" idx="12"/>
          </p:nvPr>
        </p:nvSpPr>
        <p:spPr/>
        <p:txBody>
          <a:bodyPr/>
          <a:lstStyle/>
          <a:p>
            <a:fld id="{90DBDF0A-F87E-4B63-9454-692B7BA54791}" type="slidenum">
              <a:rPr lang="en-US" smtClean="0"/>
              <a:t>4</a:t>
            </a:fld>
            <a:endParaRPr lang="en-US"/>
          </a:p>
        </p:txBody>
      </p:sp>
      <p:sp>
        <p:nvSpPr>
          <p:cNvPr id="7" name="Footer Placeholder 6">
            <a:extLst>
              <a:ext uri="{FF2B5EF4-FFF2-40B4-BE49-F238E27FC236}">
                <a16:creationId xmlns:a16="http://schemas.microsoft.com/office/drawing/2014/main" id="{A27E004F-6097-463D-97D2-4D9AE9F4E538}"/>
              </a:ext>
            </a:extLst>
          </p:cNvPr>
          <p:cNvSpPr>
            <a:spLocks noGrp="1"/>
          </p:cNvSpPr>
          <p:nvPr>
            <p:ph type="ftr" sz="quarter" idx="3"/>
          </p:nvPr>
        </p:nvSpPr>
        <p:spPr/>
        <p:txBody>
          <a:bodyPr/>
          <a:lstStyle/>
          <a:p>
            <a:r>
              <a:rPr lang="en-US" dirty="0" err="1"/>
              <a:t>MyHealthMath</a:t>
            </a:r>
            <a:r>
              <a:rPr lang="en-US" dirty="0"/>
              <a:t>, Inc. Proprietary and Confidential</a:t>
            </a:r>
          </a:p>
        </p:txBody>
      </p:sp>
      <p:sp>
        <p:nvSpPr>
          <p:cNvPr id="8" name="Title 7">
            <a:extLst>
              <a:ext uri="{FF2B5EF4-FFF2-40B4-BE49-F238E27FC236}">
                <a16:creationId xmlns:a16="http://schemas.microsoft.com/office/drawing/2014/main" id="{6FF8E48C-16FB-4BCD-9BFD-0D4F0F5B12D1}"/>
              </a:ext>
            </a:extLst>
          </p:cNvPr>
          <p:cNvSpPr>
            <a:spLocks noGrp="1"/>
          </p:cNvSpPr>
          <p:nvPr>
            <p:ph type="title"/>
          </p:nvPr>
        </p:nvSpPr>
        <p:spPr/>
        <p:txBody>
          <a:bodyPr/>
          <a:lstStyle/>
          <a:p>
            <a:r>
              <a:rPr lang="en-US" dirty="0"/>
              <a:t>Longer version</a:t>
            </a:r>
          </a:p>
        </p:txBody>
      </p:sp>
    </p:spTree>
    <p:extLst>
      <p:ext uri="{BB962C8B-B14F-4D97-AF65-F5344CB8AC3E}">
        <p14:creationId xmlns:p14="http://schemas.microsoft.com/office/powerpoint/2010/main" val="340660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10/10/2022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pic>
        <p:nvPicPr>
          <p:cNvPr id="3" name="Picture 2" descr="Shape&#10;&#10;Description automatically generated with medium confidence">
            <a:extLst>
              <a:ext uri="{FF2B5EF4-FFF2-40B4-BE49-F238E27FC236}">
                <a16:creationId xmlns:a16="http://schemas.microsoft.com/office/drawing/2014/main" id="{09DA7D4D-450F-1117-BADC-B321D5ED2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006" y="6073037"/>
            <a:ext cx="2837449" cy="566625"/>
          </a:xfrm>
          <a:prstGeom prst="rect">
            <a:avLst/>
          </a:prstGeom>
        </p:spPr>
      </p:pic>
    </p:spTree>
    <p:extLst>
      <p:ext uri="{BB962C8B-B14F-4D97-AF65-F5344CB8AC3E}">
        <p14:creationId xmlns:p14="http://schemas.microsoft.com/office/powerpoint/2010/main" val="291117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10/10/2022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6</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err="1"/>
              <a:t>MyHealthMath</a:t>
            </a:r>
            <a:r>
              <a:rPr lang="en-US"/>
              <a:t>,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229288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866597" y="1179065"/>
            <a:ext cx="4245826" cy="332860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678202" y="1691485"/>
            <a:ext cx="4297681"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317500" algn="l" defTabSz="914400" rtl="0" eaLnBrk="1" fontAlgn="auto" latinLnBrk="0" hangingPunct="1">
              <a:lnSpc>
                <a:spcPct val="100000"/>
              </a:lnSpc>
              <a:spcBef>
                <a:spcPts val="0"/>
              </a:spcBef>
              <a:spcAft>
                <a:spcPts val="0"/>
              </a:spcAft>
              <a:buClr>
                <a:srgbClr val="FD7B56"/>
              </a:buClr>
              <a:buSzPct val="300000"/>
              <a:buFont typeface="Poppins"/>
              <a:buAutoNum type="arabicPeriod"/>
              <a:tabLst/>
              <a:defRPr/>
            </a:pPr>
            <a:r>
              <a:rPr kumimoji="0" lang="en-US" sz="1400" b="0" i="0" u="none" strike="noStrike" kern="1200" cap="none" spc="0" normalizeH="0" baseline="0" noProof="0" dirty="0">
                <a:ln>
                  <a:noFill/>
                </a:ln>
                <a:solidFill>
                  <a:srgbClr val="333333"/>
                </a:solidFill>
                <a:effectLst/>
                <a:uLnTx/>
                <a:uFillTx/>
                <a:latin typeface="Calibri"/>
                <a:ea typeface="Poppins"/>
                <a:cs typeface="Poppins"/>
                <a:sym typeface="Poppins"/>
              </a:rPr>
              <a:t>  Go to Decision Doc</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b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You’ll also receive emails and other communications with your company’s unique link: </a:t>
            </a: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hlinkClick r:id="rId3"/>
              </a:rPr>
              <a:t>www.myhealthmath.com/tctranscontinental2023</a:t>
            </a:r>
            <a:endPar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1200" cap="none" spc="0" normalizeH="0" baseline="0" noProof="0" dirty="0">
              <a:ln>
                <a:noFill/>
              </a:ln>
              <a:solidFill>
                <a:srgbClr val="333333"/>
              </a:solidFill>
              <a:effectLst/>
              <a:highlight>
                <a:srgbClr val="FFFF00"/>
              </a:highlight>
              <a:uLnTx/>
              <a:uFillTx/>
              <a:latin typeface="Calibri"/>
              <a:ea typeface="Poppins"/>
              <a:cs typeface="Poppins"/>
              <a:sym typeface="Poppins"/>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1200" cap="none" spc="0" normalizeH="0" baseline="0" noProof="0" dirty="0">
              <a:ln>
                <a:noFill/>
              </a:ln>
              <a:solidFill>
                <a:srgbClr val="333333"/>
              </a:solidFill>
              <a:effectLst/>
              <a:highlight>
                <a:srgbClr val="FFFF00"/>
              </a:highlight>
              <a:uLnTx/>
              <a:uFillTx/>
              <a:latin typeface="Calibri"/>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5"/>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79E32D2-EAF9-FF1D-19C1-6B6E18FAF92E}"/>
              </a:ext>
            </a:extLst>
          </p:cNvPr>
          <p:cNvPicPr>
            <a:picLocks noChangeAspect="1"/>
          </p:cNvPicPr>
          <p:nvPr/>
        </p:nvPicPr>
        <p:blipFill>
          <a:blip r:embed="rId6"/>
          <a:stretch>
            <a:fillRect/>
          </a:stretch>
        </p:blipFill>
        <p:spPr>
          <a:xfrm>
            <a:off x="9281849" y="2900223"/>
            <a:ext cx="1561821" cy="1552059"/>
          </a:xfrm>
          <a:prstGeom prst="rect">
            <a:avLst/>
          </a:prstGeom>
        </p:spPr>
      </p:pic>
    </p:spTree>
    <p:extLst>
      <p:ext uri="{BB962C8B-B14F-4D97-AF65-F5344CB8AC3E}">
        <p14:creationId xmlns:p14="http://schemas.microsoft.com/office/powerpoint/2010/main" val="327986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10/10/2022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2"/>
            </a:pPr>
            <a:r>
              <a:rPr lang="en-US">
                <a:solidFill>
                  <a:srgbClr val="333333"/>
                </a:solidFill>
                <a:latin typeface="+mn-lt"/>
                <a:ea typeface="Poppins"/>
                <a:cs typeface="Poppins"/>
                <a:sym typeface="Poppins"/>
              </a:rPr>
              <a:t>  Tell us a little bit about yourself and medical and pharmacy needs.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Analysts are available to go through the questions on the phone!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5" name="Picture 4">
            <a:extLst>
              <a:ext uri="{FF2B5EF4-FFF2-40B4-BE49-F238E27FC236}">
                <a16:creationId xmlns:a16="http://schemas.microsoft.com/office/drawing/2014/main" id="{D9EBFF0C-1942-4389-A1E1-D9139260AF78}"/>
              </a:ext>
            </a:extLst>
          </p:cNvPr>
          <p:cNvPicPr>
            <a:picLocks noChangeAspect="1"/>
          </p:cNvPicPr>
          <p:nvPr/>
        </p:nvPicPr>
        <p:blipFill rotWithShape="1">
          <a:blip r:embed="rId5"/>
          <a:srcRect t="2022" r="3757"/>
          <a:stretch/>
        </p:blipFill>
        <p:spPr>
          <a:xfrm>
            <a:off x="1328161" y="1596578"/>
            <a:ext cx="5845838" cy="4082357"/>
          </a:xfrm>
          <a:prstGeom prst="rect">
            <a:avLst/>
          </a:prstGeom>
        </p:spPr>
      </p:pic>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12" name="Rectangle 11">
            <a:extLst>
              <a:ext uri="{FF2B5EF4-FFF2-40B4-BE49-F238E27FC236}">
                <a16:creationId xmlns:a16="http://schemas.microsoft.com/office/drawing/2014/main" id="{A6E988F4-8D42-4104-89AD-0AEB1B5BCE1D}"/>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1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10/10/2022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3"/>
            </a:pPr>
            <a:r>
              <a:rPr lang="en-US">
                <a:solidFill>
                  <a:srgbClr val="333333"/>
                </a:solidFill>
                <a:latin typeface="+mn-lt"/>
                <a:ea typeface="Poppins"/>
                <a:cs typeface="Poppins"/>
                <a:sym typeface="Poppins"/>
              </a:rPr>
              <a:t> Receive immediate recommendations comparing your health plan options.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Contact support with any questions!</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69BE4A8C-09FA-4187-85A0-FAA34E241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957" y="1557606"/>
            <a:ext cx="4898119" cy="4185979"/>
          </a:xfrm>
          <a:prstGeom prst="rect">
            <a:avLst/>
          </a:prstGeom>
        </p:spPr>
      </p:pic>
    </p:spTree>
    <p:extLst>
      <p:ext uri="{BB962C8B-B14F-4D97-AF65-F5344CB8AC3E}">
        <p14:creationId xmlns:p14="http://schemas.microsoft.com/office/powerpoint/2010/main" val="23026353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036339F-A7BD-41D9-8755-0B6BF2305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173</TotalTime>
  <Words>1117</Words>
  <Application>Microsoft Office PowerPoint</Application>
  <PresentationFormat>Widescreen</PresentationFormat>
  <Paragraphs>81</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Gill Sans MT</vt:lpstr>
      <vt:lpstr>Poppins</vt:lpstr>
      <vt:lpstr>Tahoma</vt:lpstr>
      <vt:lpstr>Wingdings</vt:lpstr>
      <vt:lpstr>Office Theme</vt:lpstr>
      <vt:lpstr>Personalized Decision Support</vt:lpstr>
      <vt:lpstr>Why Use Decision Doc:</vt:lpstr>
      <vt:lpstr>How It Works</vt:lpstr>
      <vt:lpstr>Longer version</vt:lpstr>
      <vt:lpstr>Personalized Decision Support</vt:lpstr>
      <vt:lpstr>Why Use Decision Doc: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Andrea Abbamonte</cp:lastModifiedBy>
  <cp:revision>47</cp:revision>
  <dcterms:created xsi:type="dcterms:W3CDTF">2021-04-21T20:54:27Z</dcterms:created>
  <dcterms:modified xsi:type="dcterms:W3CDTF">2022-10-10T18:39:14Z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